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</p:sldIdLst>
  <p:sldSz cy="6858000" cx="9144000"/>
  <p:notesSz cx="6858000" cy="9144000"/>
  <p:embeddedFontLst>
    <p:embeddedFont>
      <p:font typeface="Roboto"/>
      <p:regular r:id="rId105"/>
      <p:bold r:id="rId106"/>
      <p:italic r:id="rId107"/>
      <p:boldItalic r:id="rId10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07" Type="http://schemas.openxmlformats.org/officeDocument/2006/relationships/font" Target="fonts/Roboto-italic.fntdata"/><Relationship Id="rId106" Type="http://schemas.openxmlformats.org/officeDocument/2006/relationships/font" Target="fonts/Roboto-bold.fntdata"/><Relationship Id="rId105" Type="http://schemas.openxmlformats.org/officeDocument/2006/relationships/font" Target="fonts/Roboto-regular.fntdata"/><Relationship Id="rId104" Type="http://schemas.openxmlformats.org/officeDocument/2006/relationships/slide" Target="slides/slide100.xml"/><Relationship Id="rId108" Type="http://schemas.openxmlformats.org/officeDocument/2006/relationships/font" Target="fonts/Roboto-boldItalic.fntdata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11" Type="http://schemas.openxmlformats.org/officeDocument/2006/relationships/slide" Target="slides/slide7.xml"/><Relationship Id="rId99" Type="http://schemas.openxmlformats.org/officeDocument/2006/relationships/slide" Target="slides/slide95.xml"/><Relationship Id="rId10" Type="http://schemas.openxmlformats.org/officeDocument/2006/relationships/slide" Target="slides/slide6.xml"/><Relationship Id="rId98" Type="http://schemas.openxmlformats.org/officeDocument/2006/relationships/slide" Target="slides/slide94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9" Type="http://schemas.openxmlformats.org/officeDocument/2006/relationships/slide" Target="slides/slide85.xml"/><Relationship Id="rId80" Type="http://schemas.openxmlformats.org/officeDocument/2006/relationships/slide" Target="slides/slide76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69" Type="http://schemas.openxmlformats.org/officeDocument/2006/relationships/slide" Target="slides/slide6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9" Type="http://schemas.openxmlformats.org/officeDocument/2006/relationships/slide" Target="slides/slide55.xml"/><Relationship Id="rId58" Type="http://schemas.openxmlformats.org/officeDocument/2006/relationships/slide" Target="slides/slide5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richyli.com/name/index.asp" TargetMode="External"/><Relationship Id="rId3" Type="http://schemas.openxmlformats.org/officeDocument/2006/relationships/hyperlink" Target="http://annion.kingbig.idv.tw/tool/?p=258" TargetMode="External"/><Relationship Id="rId4" Type="http://schemas.openxmlformats.org/officeDocument/2006/relationships/hyperlink" Target="http://codepen.io/pulipuli/pen/QNYvPp" TargetMode="External"/><Relationship Id="rId5" Type="http://schemas.openxmlformats.org/officeDocument/2006/relationships/hyperlink" Target="https://ulist.moe.gov.tw/Query/Area/N" TargetMode="Externa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richyli.com/name/index.asp" TargetMode="External"/><Relationship Id="rId3" Type="http://schemas.openxmlformats.org/officeDocument/2006/relationships/hyperlink" Target="http://annion.kingbig.idv.tw/tool/?p=258" TargetMode="External"/><Relationship Id="rId4" Type="http://schemas.openxmlformats.org/officeDocument/2006/relationships/hyperlink" Target="http://codepen.io/pulipuli/pen/QNYvPp" TargetMode="External"/><Relationship Id="rId5" Type="http://schemas.openxmlformats.org/officeDocument/2006/relationships/hyperlink" Target="https://ulist.moe.gov.tw/Query/Area/N" TargetMode="Externa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richyli.com/name/index.asp" TargetMode="External"/><Relationship Id="rId3" Type="http://schemas.openxmlformats.org/officeDocument/2006/relationships/hyperlink" Target="http://annion.kingbig.idv.tw/tool/?p=258" TargetMode="External"/><Relationship Id="rId4" Type="http://schemas.openxmlformats.org/officeDocument/2006/relationships/hyperlink" Target="http://codepen.io/pulipuli/pen/QNYvPp" TargetMode="External"/><Relationship Id="rId5" Type="http://schemas.openxmlformats.org/officeDocument/2006/relationships/hyperlink" Target="https://ulist.moe.gov.tw/Query/Area/N" TargetMode="Externa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姓名產生機</a:t>
            </a:r>
          </a:p>
          <a:p>
            <a:pPr lvl="0">
              <a:spcBef>
                <a:spcPts val="0"/>
              </a:spcBef>
              <a:buNone/>
            </a:pPr>
            <a:r>
              <a:rPr lang="zh-CN" u="sng">
                <a:solidFill>
                  <a:schemeClr val="hlink"/>
                </a:solidFill>
                <a:hlinkClick r:id="rId2"/>
              </a:rPr>
              <a:t>http://www.richyli.com/name/index.asp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CN"/>
              <a:t>隨機手機產生機</a:t>
            </a:r>
          </a:p>
          <a:p>
            <a:pPr lvl="0">
              <a:spcBef>
                <a:spcPts val="0"/>
              </a:spcBef>
              <a:buNone/>
            </a:pPr>
            <a:r>
              <a:rPr lang="zh-CN" u="sng">
                <a:solidFill>
                  <a:schemeClr val="hlink"/>
                </a:solidFill>
                <a:hlinkClick r:id="rId3"/>
              </a:rPr>
              <a:t>http://annion.kingbig.idv.tw/tool/?p=258</a:t>
            </a:r>
          </a:p>
          <a:p>
            <a:pPr lvl="0">
              <a:spcBef>
                <a:spcPts val="0"/>
              </a:spcBef>
              <a:buNone/>
            </a:pPr>
            <a:r>
              <a:rPr lang="zh-CN" u="sng">
                <a:solidFill>
                  <a:schemeClr val="hlink"/>
                </a:solidFill>
                <a:hlinkClick r:id="rId4"/>
              </a:rPr>
              <a:t>http://codepen.io/pulipuli/pen/QNYvPp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CN"/>
              <a:t>地址產生機</a:t>
            </a:r>
          </a:p>
          <a:p>
            <a:pPr lvl="0">
              <a:spcBef>
                <a:spcPts val="0"/>
              </a:spcBef>
              <a:buNone/>
            </a:pPr>
            <a:r>
              <a:rPr lang="zh-CN" u="sng">
                <a:solidFill>
                  <a:schemeClr val="hlink"/>
                </a:solidFill>
                <a:hlinkClick r:id="rId5"/>
              </a:rPr>
              <a:t>https://ulist.moe.gov.tw/Query/Area/N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CN"/>
              <a:t>學號規則</a:t>
            </a:r>
          </a:p>
          <a:p>
            <a:pPr lv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102122779</a:t>
            </a:r>
          </a:p>
          <a:p>
            <a:pPr lv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10 開頭</a:t>
            </a:r>
          </a:p>
          <a:p>
            <a:pPr lv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101000000</a:t>
            </a:r>
          </a:p>
          <a:p>
            <a:pPr lv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104500000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手機規則</a:t>
            </a:r>
          </a:p>
          <a:p>
            <a:pPr lv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09開頭</a:t>
            </a:r>
          </a:p>
          <a:p>
            <a:pPr lv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0918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隨機年</a:t>
            </a:r>
          </a:p>
          <a:p>
            <a:pPr lv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1900</a:t>
            </a:r>
          </a:p>
          <a:p>
            <a:pPr lv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2000</a:t>
            </a: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Shape 142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3" name="Shape 14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Shape 4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Shape 4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姓名產生機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u="sng">
                <a:solidFill>
                  <a:schemeClr val="hlink"/>
                </a:solidFill>
                <a:hlinkClick r:id="rId2"/>
              </a:rPr>
              <a:t>http://www.richyli.com/name/index.asp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CN"/>
              <a:t>隨機手機產生機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u="sng">
                <a:solidFill>
                  <a:schemeClr val="hlink"/>
                </a:solidFill>
                <a:hlinkClick r:id="rId3"/>
              </a:rPr>
              <a:t>http://annion.kingbig.idv.tw/tool/?p=258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u="sng">
                <a:solidFill>
                  <a:schemeClr val="hlink"/>
                </a:solidFill>
                <a:hlinkClick r:id="rId4"/>
              </a:rPr>
              <a:t>http://codepen.io/pulipuli/pen/QNYvPp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CN"/>
              <a:t>地址產生機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u="sng">
                <a:solidFill>
                  <a:schemeClr val="hlink"/>
                </a:solidFill>
                <a:hlinkClick r:id="rId5"/>
              </a:rPr>
              <a:t>https://ulist.moe.gov.tw/Query/Area/N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CN"/>
              <a:t>學號規則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102122779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10 開頭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101000000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104500000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手機規則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09開頭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0918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隨機年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1900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2000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Shape 5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Shape 5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Shape 5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Shape 6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字型14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粗體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Shape 6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字型14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粗體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Shape 6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Shape 6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Shape 6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Shape 6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Shape 69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Shape 6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姓名產生機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u="sng">
                <a:solidFill>
                  <a:schemeClr val="hlink"/>
                </a:solidFill>
                <a:hlinkClick r:id="rId2"/>
              </a:rPr>
              <a:t>http://www.richyli.com/name/index.asp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CN"/>
              <a:t>隨機手機產生機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u="sng">
                <a:solidFill>
                  <a:schemeClr val="hlink"/>
                </a:solidFill>
                <a:hlinkClick r:id="rId3"/>
              </a:rPr>
              <a:t>http://annion.kingbig.idv.tw/tool/?p=258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u="sng">
                <a:solidFill>
                  <a:schemeClr val="hlink"/>
                </a:solidFill>
                <a:hlinkClick r:id="rId4"/>
              </a:rPr>
              <a:t>http://codepen.io/pulipuli/pen/QNYvPp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CN"/>
              <a:t>地址產生機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u="sng">
                <a:solidFill>
                  <a:schemeClr val="hlink"/>
                </a:solidFill>
                <a:hlinkClick r:id="rId5"/>
              </a:rPr>
              <a:t>https://ulist.moe.gov.tw/Query/Area/N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CN"/>
              <a:t>學號規則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102122779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10 開頭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101000000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104500000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手機規則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09開頭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0918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隨機年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1900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 sz="1000">
                <a:highlight>
                  <a:srgbClr val="FFFFFF"/>
                </a:highlight>
              </a:rPr>
              <a:t>2000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Shape 7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縮放係數調整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Shape 7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Shape 7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Shape 7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Shape 7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Shape 7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Shape 7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Shape 7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Shift選取兩列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Shape 8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Shift選取兩列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Shape 82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Shape 8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Shift選取兩列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Shape 8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" name="Shape 8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Shape 8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簡易記帳表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CN"/>
              <a:t>食衣住行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日期 1-31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總計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分析圖表：圓餅圖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CN"/>
              <a:t>再做一張有資料的表格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Shape 8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Shape 87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1" name="Shape 8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日期 食 衣 住 行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Shape 87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Shape 8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自動填滿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hape 89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Shape 8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自動填滿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Shape 91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Shape 9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Shape 9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Shape 9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Shape 94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Shape 9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Shape 96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Shape 9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Shape 98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Shape 9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Shape 100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Shape 10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Shape 10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簡易記帳表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CN"/>
              <a:t>食衣住行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日期 1-31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總計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分析圖表：圓餅圖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CN"/>
              <a:t>再做一張有資料的表格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Shape 10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總計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Shape 103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Shape 10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Shape 105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Shape 10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3" name="Shape 10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Shape 107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Shape 10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Shape 108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Shape 10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Shape 110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Shape 1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Shape 1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2" name="Shape 1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Shape 1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簡易記帳表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CN"/>
              <a:t>食衣住行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日期 1-31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總計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分析圖表：圓餅圖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CN"/>
              <a:t>再做一張有資料的表格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Shape 113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8" name="Shape 1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呈現出整個月份的食衣住行，折線圖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最終總計列的，圓餅圖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Shape 115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Shape 1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Shape 116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Shape 1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9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Shape 118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Shape 1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Shape 11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Shape 1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Shape 12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Shape 1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Shape 122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" name="Shape 1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Shape 123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Shape 1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Shape 124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Shape 1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Shape 126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Shape 1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Shape 128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Shape 1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Shape 129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Shape 1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Shape 131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Shape 1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Shape 131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Shape 13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簡易記帳表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CN"/>
              <a:t>食衣住行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日期 1-31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總計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分析圖表：圓餅圖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CN"/>
              <a:t>再做一張有資料的表格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Shape 132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Shape 1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Shape 1335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Shape 13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Shape 135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Shape 1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Shape 136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7" name="Shape 13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Shape 1377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Shape 13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Shape 139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Shape 13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Shape 140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Shape 14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Shape 141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5" name="Shape 14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Relationship Id="rId3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8.png"/><Relationship Id="rId3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2.png"/><Relationship Id="rId3" Type="http://schemas.openxmlformats.org/officeDocument/2006/relationships/image" Target="../media/image0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png"/><Relationship Id="rId3" Type="http://schemas.openxmlformats.org/officeDocument/2006/relationships/image" Target="../media/image0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1.png"/><Relationship Id="rId3" Type="http://schemas.openxmlformats.org/officeDocument/2006/relationships/image" Target="../media/image0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0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500" y="615400"/>
            <a:ext cx="1427024" cy="174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ctrTitle"/>
          </p:nvPr>
        </p:nvSpPr>
        <p:spPr>
          <a:xfrm>
            <a:off x="598100" y="4502862"/>
            <a:ext cx="8222100" cy="1118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b="1"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98088" y="5757117"/>
            <a:ext cx="8222100" cy="577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>
                <a:solidFill>
                  <a:srgbClr val="006600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1 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833773"/>
            <a:ext cx="8520599" cy="661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639833"/>
            <a:ext cx="85205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spcAft>
                <a:spcPts val="1000"/>
              </a:spcAft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64" name="Shape 64"/>
          <p:cNvSpPr txBox="1"/>
          <p:nvPr>
            <p:ph idx="2" type="subTitle"/>
          </p:nvPr>
        </p:nvSpPr>
        <p:spPr>
          <a:xfrm>
            <a:off x="311700" y="517575"/>
            <a:ext cx="8520599" cy="31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1 1 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833773"/>
            <a:ext cx="8520599" cy="661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11700" y="517575"/>
            <a:ext cx="8520599" cy="31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311700" y="1639966"/>
            <a:ext cx="39998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3" type="body"/>
          </p:nvPr>
        </p:nvSpPr>
        <p:spPr>
          <a:xfrm>
            <a:off x="4832400" y="1639966"/>
            <a:ext cx="39998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1 1 1 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833773"/>
            <a:ext cx="8520599" cy="661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74" name="Shape 74"/>
          <p:cNvSpPr txBox="1"/>
          <p:nvPr>
            <p:ph idx="1" type="subTitle"/>
          </p:nvPr>
        </p:nvSpPr>
        <p:spPr>
          <a:xfrm>
            <a:off x="311700" y="517575"/>
            <a:ext cx="8520599" cy="31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311700" y="2568798"/>
            <a:ext cx="39998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3" type="body"/>
          </p:nvPr>
        </p:nvSpPr>
        <p:spPr>
          <a:xfrm>
            <a:off x="4832400" y="2568798"/>
            <a:ext cx="39998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77" name="Shape 77"/>
          <p:cNvSpPr txBox="1"/>
          <p:nvPr>
            <p:ph idx="4" type="subTitle"/>
          </p:nvPr>
        </p:nvSpPr>
        <p:spPr>
          <a:xfrm>
            <a:off x="311700" y="1495525"/>
            <a:ext cx="39998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5" type="subTitle"/>
          </p:nvPr>
        </p:nvSpPr>
        <p:spPr>
          <a:xfrm>
            <a:off x="4832400" y="1495525"/>
            <a:ext cx="39998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1 1 1 1 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833773"/>
            <a:ext cx="8520599" cy="661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82" name="Shape 82"/>
          <p:cNvSpPr txBox="1"/>
          <p:nvPr>
            <p:ph idx="1" type="subTitle"/>
          </p:nvPr>
        </p:nvSpPr>
        <p:spPr>
          <a:xfrm>
            <a:off x="311700" y="517575"/>
            <a:ext cx="8283599" cy="31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6521962"/>
            <a:ext cx="9144000" cy="33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4200" y="1318375"/>
            <a:ext cx="5199800" cy="51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639833"/>
            <a:ext cx="85205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實作時間">
    <p:bg>
      <p:bgPr>
        <a:noFill/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0" y="-225"/>
            <a:ext cx="34755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6600"/>
              </a:solidFill>
            </a:endParaRPr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50000"/>
              </a:lnSpc>
              <a:spcBef>
                <a:spcPts val="0"/>
              </a:spcBef>
              <a:defRPr/>
            </a:lvl1pPr>
            <a:lvl2pPr lvl="1" rtl="0">
              <a:lnSpc>
                <a:spcPct val="150000"/>
              </a:lnSpc>
              <a:spcBef>
                <a:spcPts val="0"/>
              </a:spcBef>
              <a:defRPr/>
            </a:lvl2pPr>
            <a:lvl3pPr lvl="2" rtl="0">
              <a:lnSpc>
                <a:spcPct val="150000"/>
              </a:lnSpc>
              <a:spcBef>
                <a:spcPts val="0"/>
              </a:spcBef>
              <a:defRPr/>
            </a:lvl3pPr>
            <a:lvl4pPr lvl="3" rtl="0">
              <a:lnSpc>
                <a:spcPct val="150000"/>
              </a:lnSpc>
              <a:spcBef>
                <a:spcPts val="0"/>
              </a:spcBef>
              <a:defRPr/>
            </a:lvl4pPr>
            <a:lvl5pPr lvl="4" rtl="0">
              <a:lnSpc>
                <a:spcPct val="150000"/>
              </a:lnSpc>
              <a:spcBef>
                <a:spcPts val="0"/>
              </a:spcBef>
              <a:defRPr/>
            </a:lvl5pPr>
            <a:lvl6pPr lvl="5" rtl="0">
              <a:lnSpc>
                <a:spcPct val="150000"/>
              </a:lnSpc>
              <a:spcBef>
                <a:spcPts val="0"/>
              </a:spcBef>
              <a:defRPr/>
            </a:lvl6pPr>
            <a:lvl7pPr lvl="6" rtl="0">
              <a:lnSpc>
                <a:spcPct val="150000"/>
              </a:lnSpc>
              <a:spcBef>
                <a:spcPts val="0"/>
              </a:spcBef>
              <a:defRPr/>
            </a:lvl7pPr>
            <a:lvl8pPr lvl="7" rtl="0">
              <a:lnSpc>
                <a:spcPct val="150000"/>
              </a:lnSpc>
              <a:spcBef>
                <a:spcPts val="0"/>
              </a:spcBef>
              <a:defRPr/>
            </a:lvl8pPr>
            <a:lvl9pPr lvl="8" rtl="0">
              <a:lnSpc>
                <a:spcPct val="150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pic>
        <p:nvPicPr>
          <p:cNvPr id="94" name="Shape 9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08798" y="3333451"/>
            <a:ext cx="2903526" cy="275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實作時間 1">
    <p:bg>
      <p:bgPr>
        <a:noFill/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0" y="-225"/>
            <a:ext cx="34755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6600"/>
              </a:solidFill>
            </a:endParaRPr>
          </a:p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50000"/>
              </a:lnSpc>
              <a:spcBef>
                <a:spcPts val="0"/>
              </a:spcBef>
              <a:defRPr/>
            </a:lvl1pPr>
            <a:lvl2pPr lvl="1" rtl="0">
              <a:lnSpc>
                <a:spcPct val="150000"/>
              </a:lnSpc>
              <a:spcBef>
                <a:spcPts val="0"/>
              </a:spcBef>
              <a:defRPr/>
            </a:lvl2pPr>
            <a:lvl3pPr lvl="2" rtl="0">
              <a:lnSpc>
                <a:spcPct val="150000"/>
              </a:lnSpc>
              <a:spcBef>
                <a:spcPts val="0"/>
              </a:spcBef>
              <a:defRPr/>
            </a:lvl3pPr>
            <a:lvl4pPr lvl="3" rtl="0">
              <a:lnSpc>
                <a:spcPct val="150000"/>
              </a:lnSpc>
              <a:spcBef>
                <a:spcPts val="0"/>
              </a:spcBef>
              <a:defRPr/>
            </a:lvl4pPr>
            <a:lvl5pPr lvl="4" rtl="0">
              <a:lnSpc>
                <a:spcPct val="150000"/>
              </a:lnSpc>
              <a:spcBef>
                <a:spcPts val="0"/>
              </a:spcBef>
              <a:defRPr/>
            </a:lvl5pPr>
            <a:lvl6pPr lvl="5" rtl="0">
              <a:lnSpc>
                <a:spcPct val="150000"/>
              </a:lnSpc>
              <a:spcBef>
                <a:spcPts val="0"/>
              </a:spcBef>
              <a:defRPr/>
            </a:lvl6pPr>
            <a:lvl7pPr lvl="6" rtl="0">
              <a:lnSpc>
                <a:spcPct val="150000"/>
              </a:lnSpc>
              <a:spcBef>
                <a:spcPts val="0"/>
              </a:spcBef>
              <a:defRPr/>
            </a:lvl7pPr>
            <a:lvl8pPr lvl="7" rtl="0">
              <a:lnSpc>
                <a:spcPct val="150000"/>
              </a:lnSpc>
              <a:spcBef>
                <a:spcPts val="0"/>
              </a:spcBef>
              <a:defRPr/>
            </a:lvl8pPr>
            <a:lvl9pPr lvl="8" rtl="0">
              <a:lnSpc>
                <a:spcPct val="150000"/>
              </a:lnSpc>
              <a:spcBef>
                <a:spcPts val="0"/>
              </a:spcBef>
              <a:defRPr/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pic>
        <p:nvPicPr>
          <p:cNvPr id="100" name="Shape 1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199" y="2244125"/>
            <a:ext cx="1925100" cy="419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639966"/>
            <a:ext cx="39998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83333"/>
              <a:defRPr sz="2400"/>
            </a:lvl1pPr>
            <a:lvl2pPr lvl="1">
              <a:spcBef>
                <a:spcPts val="0"/>
              </a:spcBef>
              <a:buSzPct val="90000"/>
              <a:defRPr sz="20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4832400" y="1639966"/>
            <a:ext cx="39998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83333"/>
              <a:defRPr sz="2400"/>
            </a:lvl1pPr>
            <a:lvl2pPr lvl="1">
              <a:spcBef>
                <a:spcPts val="0"/>
              </a:spcBef>
              <a:defRPr sz="20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兩欄 2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639975"/>
            <a:ext cx="8520599" cy="2158199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311700" y="3942625"/>
            <a:ext cx="8520599" cy="2158199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buSzPct val="90000"/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兩欄 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2568798"/>
            <a:ext cx="39998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4832400" y="2568798"/>
            <a:ext cx="39998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16" name="Shape 116"/>
          <p:cNvSpPr txBox="1"/>
          <p:nvPr>
            <p:ph idx="3" type="subTitle"/>
          </p:nvPr>
        </p:nvSpPr>
        <p:spPr>
          <a:xfrm>
            <a:off x="311700" y="1495525"/>
            <a:ext cx="39998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4" type="subTitle"/>
          </p:nvPr>
        </p:nvSpPr>
        <p:spPr>
          <a:xfrm>
            <a:off x="4832400" y="1495525"/>
            <a:ext cx="39998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投影片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700" y="615400"/>
            <a:ext cx="1427024" cy="174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>
            <p:ph type="ctrTitle"/>
          </p:nvPr>
        </p:nvSpPr>
        <p:spPr>
          <a:xfrm>
            <a:off x="598100" y="4730810"/>
            <a:ext cx="8222100" cy="890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b="1"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5621192"/>
            <a:ext cx="8222100" cy="577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9" name="Shape 19"/>
          <p:cNvSpPr txBox="1"/>
          <p:nvPr>
            <p:ph idx="2" type="subTitle"/>
          </p:nvPr>
        </p:nvSpPr>
        <p:spPr>
          <a:xfrm>
            <a:off x="598088" y="4153592"/>
            <a:ext cx="8222100" cy="57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b="1" sz="2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None/>
              <a:defRPr sz="21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/>
        </p:nvSpPr>
        <p:spPr>
          <a:xfrm>
            <a:off x="3402400" y="832000"/>
            <a:ext cx="4929000" cy="13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zh-CN" sz="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國立空中大學104學年度第二學期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zh-CN" sz="3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試算表應用實務</a:t>
            </a:r>
          </a:p>
          <a:p>
            <a:pPr lvl="0" rtl="0" algn="just">
              <a:spcBef>
                <a:spcPts val="0"/>
              </a:spcBef>
              <a:buNone/>
            </a:pPr>
            <a:r>
              <a:rPr b="1" lang="zh-CN" sz="3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LibreOffice Calc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只有標題 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只有標題 2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5629741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954405"/>
            <a:ext cx="2807999" cy="4137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rgbClr val="D0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490250" y="701800"/>
            <a:ext cx="5618700" cy="5454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133" name="Shape 1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6600"/>
              </a:solidFill>
            </a:endParaRPr>
          </a:p>
        </p:txBody>
      </p:sp>
      <p:cxnSp>
        <p:nvCxnSpPr>
          <p:cNvPr id="136" name="Shape 136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Shape 137"/>
          <p:cNvSpPr txBox="1"/>
          <p:nvPr>
            <p:ph type="title"/>
          </p:nvPr>
        </p:nvSpPr>
        <p:spPr>
          <a:xfrm>
            <a:off x="265500" y="1534800"/>
            <a:ext cx="4045199" cy="2085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38" name="Shape 138"/>
          <p:cNvSpPr txBox="1"/>
          <p:nvPr>
            <p:ph idx="1" type="subTitle"/>
          </p:nvPr>
        </p:nvSpPr>
        <p:spPr>
          <a:xfrm>
            <a:off x="265500" y="3692001"/>
            <a:ext cx="4045199" cy="1692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39" name="Shape 13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319500" y="5640766"/>
            <a:ext cx="5998800" cy="798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rgbClr val="006600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1674733"/>
            <a:ext cx="8520599" cy="2707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4492300"/>
            <a:ext cx="8520599" cy="1709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148" name="Shape 1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三欄 + 子標題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833773"/>
            <a:ext cx="8520600" cy="66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3" name="Shape 15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54" name="Shape 154"/>
          <p:cNvSpPr txBox="1"/>
          <p:nvPr>
            <p:ph idx="1" type="subTitle"/>
          </p:nvPr>
        </p:nvSpPr>
        <p:spPr>
          <a:xfrm>
            <a:off x="311700" y="517575"/>
            <a:ext cx="8283600" cy="31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400">
                <a:solidFill>
                  <a:srgbClr val="006600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2" type="body"/>
          </p:nvPr>
        </p:nvSpPr>
        <p:spPr>
          <a:xfrm>
            <a:off x="311700" y="2568799"/>
            <a:ext cx="2540700" cy="352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56" name="Shape 156"/>
          <p:cNvSpPr txBox="1"/>
          <p:nvPr>
            <p:ph idx="3" type="body"/>
          </p:nvPr>
        </p:nvSpPr>
        <p:spPr>
          <a:xfrm>
            <a:off x="3183201" y="2568799"/>
            <a:ext cx="2540699" cy="352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57" name="Shape 157"/>
          <p:cNvSpPr txBox="1"/>
          <p:nvPr>
            <p:ph idx="4" type="subTitle"/>
          </p:nvPr>
        </p:nvSpPr>
        <p:spPr>
          <a:xfrm>
            <a:off x="311700" y="1495525"/>
            <a:ext cx="2540700" cy="104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58" name="Shape 158"/>
          <p:cNvSpPr txBox="1"/>
          <p:nvPr>
            <p:ph idx="5" type="subTitle"/>
          </p:nvPr>
        </p:nvSpPr>
        <p:spPr>
          <a:xfrm>
            <a:off x="3183201" y="1495525"/>
            <a:ext cx="2540699" cy="104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59" name="Shape 159"/>
          <p:cNvSpPr txBox="1"/>
          <p:nvPr>
            <p:ph idx="6" type="body"/>
          </p:nvPr>
        </p:nvSpPr>
        <p:spPr>
          <a:xfrm>
            <a:off x="6054699" y="2568799"/>
            <a:ext cx="2540699" cy="352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60" name="Shape 160"/>
          <p:cNvSpPr txBox="1"/>
          <p:nvPr>
            <p:ph idx="7" type="subTitle"/>
          </p:nvPr>
        </p:nvSpPr>
        <p:spPr>
          <a:xfrm>
            <a:off x="6054699" y="1495525"/>
            <a:ext cx="2540699" cy="104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區段標題 1">
    <p:bg>
      <p:bgPr>
        <a:solidFill>
          <a:srgbClr val="00660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558388"/>
            <a:ext cx="1427024" cy="174122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/>
          <p:nvPr>
            <p:ph type="title"/>
          </p:nvPr>
        </p:nvSpPr>
        <p:spPr>
          <a:xfrm>
            <a:off x="2431475" y="2869800"/>
            <a:ext cx="6388800" cy="111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25" name="Shape 25"/>
          <p:cNvSpPr txBox="1"/>
          <p:nvPr>
            <p:ph idx="1" type="subTitle"/>
          </p:nvPr>
        </p:nvSpPr>
        <p:spPr>
          <a:xfrm>
            <a:off x="2431475" y="4114625"/>
            <a:ext cx="6388800" cy="1424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/>
        </p:txBody>
      </p:sp>
      <p:pic>
        <p:nvPicPr>
          <p:cNvPr id="26" name="Shape 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三欄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2568799"/>
            <a:ext cx="25406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64" name="Shape 164"/>
          <p:cNvSpPr txBox="1"/>
          <p:nvPr>
            <p:ph idx="2" type="body"/>
          </p:nvPr>
        </p:nvSpPr>
        <p:spPr>
          <a:xfrm>
            <a:off x="3183201" y="2568799"/>
            <a:ext cx="25406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65" name="Shape 165"/>
          <p:cNvSpPr txBox="1"/>
          <p:nvPr>
            <p:ph idx="3" type="subTitle"/>
          </p:nvPr>
        </p:nvSpPr>
        <p:spPr>
          <a:xfrm>
            <a:off x="311700" y="1495525"/>
            <a:ext cx="25406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66" name="Shape 166"/>
          <p:cNvSpPr txBox="1"/>
          <p:nvPr>
            <p:ph idx="4" type="subTitle"/>
          </p:nvPr>
        </p:nvSpPr>
        <p:spPr>
          <a:xfrm>
            <a:off x="3183201" y="1495525"/>
            <a:ext cx="25406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67" name="Shape 167"/>
          <p:cNvSpPr txBox="1"/>
          <p:nvPr>
            <p:ph idx="5" type="body"/>
          </p:nvPr>
        </p:nvSpPr>
        <p:spPr>
          <a:xfrm>
            <a:off x="6054699" y="2568799"/>
            <a:ext cx="2540699" cy="3523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168" name="Shape 168"/>
          <p:cNvSpPr txBox="1"/>
          <p:nvPr>
            <p:ph idx="6" type="subTitle"/>
          </p:nvPr>
        </p:nvSpPr>
        <p:spPr>
          <a:xfrm>
            <a:off x="6054699" y="1495525"/>
            <a:ext cx="2540699" cy="1041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169" name="Shape 169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結束：下課">
    <p:bg>
      <p:bgPr>
        <a:solidFill>
          <a:srgbClr val="006600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172" name="Shape 1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Shape 173"/>
          <p:cNvGrpSpPr/>
          <p:nvPr/>
        </p:nvGrpSpPr>
        <p:grpSpPr>
          <a:xfrm>
            <a:off x="356275" y="2538300"/>
            <a:ext cx="2563200" cy="1781400"/>
            <a:chOff x="3839700" y="890650"/>
            <a:chExt cx="2563200" cy="1781400"/>
          </a:xfrm>
        </p:grpSpPr>
        <p:sp>
          <p:nvSpPr>
            <p:cNvPr id="174" name="Shape 174"/>
            <p:cNvSpPr/>
            <p:nvPr/>
          </p:nvSpPr>
          <p:spPr>
            <a:xfrm>
              <a:off x="3839700" y="890650"/>
              <a:ext cx="2563200" cy="1781400"/>
            </a:xfrm>
            <a:prstGeom prst="roundRect">
              <a:avLst>
                <a:gd fmla="val 16667" name="adj"/>
              </a:avLst>
            </a:prstGeom>
            <a:solidFill>
              <a:srgbClr val="313039"/>
            </a:solidFill>
            <a:ln cap="flat" cmpd="sng" w="28575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175" name="Shape 17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59825" y="1019300"/>
              <a:ext cx="2286000" cy="152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Shape 176"/>
          <p:cNvSpPr/>
          <p:nvPr/>
        </p:nvSpPr>
        <p:spPr>
          <a:xfrm>
            <a:off x="449125" y="1084075"/>
            <a:ext cx="2377500" cy="1068300"/>
          </a:xfrm>
          <a:prstGeom prst="wedgeRoundRectCallout">
            <a:avLst>
              <a:gd fmla="val -11008" name="adj1"/>
              <a:gd fmla="val 72065" name="adj2"/>
              <a:gd fmla="val 0" name="adj3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4000"/>
              <a:t>下課囉！</a:t>
            </a:r>
          </a:p>
        </p:txBody>
      </p:sp>
      <p:sp>
        <p:nvSpPr>
          <p:cNvPr id="177" name="Shape 177"/>
          <p:cNvSpPr txBox="1"/>
          <p:nvPr>
            <p:ph idx="1" type="subTitle"/>
          </p:nvPr>
        </p:nvSpPr>
        <p:spPr>
          <a:xfrm>
            <a:off x="2444350" y="4839200"/>
            <a:ext cx="6375900" cy="154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buNone/>
              <a:defRPr b="1" sz="3600">
                <a:solidFill>
                  <a:srgbClr val="FFFF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區段標題 1 1">
    <p:bg>
      <p:bgPr>
        <a:solidFill>
          <a:srgbClr val="006600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2431475" y="2869800"/>
            <a:ext cx="6388800" cy="111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30" name="Shape 30"/>
          <p:cNvSpPr txBox="1"/>
          <p:nvPr>
            <p:ph idx="1" type="subTitle"/>
          </p:nvPr>
        </p:nvSpPr>
        <p:spPr>
          <a:xfrm>
            <a:off x="2431475" y="1318375"/>
            <a:ext cx="6388800" cy="1424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pic>
        <p:nvPicPr>
          <p:cNvPr id="31" name="Shape 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6487" y="2558388"/>
            <a:ext cx="1427024" cy="1741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>
            <p:ph idx="2" type="subTitle"/>
          </p:nvPr>
        </p:nvSpPr>
        <p:spPr>
          <a:xfrm>
            <a:off x="2431475" y="3988200"/>
            <a:ext cx="6388800" cy="1425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兩欄 1 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2568798"/>
            <a:ext cx="8520600" cy="352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83333"/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6" name="Shape 36"/>
          <p:cNvSpPr txBox="1"/>
          <p:nvPr>
            <p:ph idx="2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區段標題 1 1 1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6521962"/>
            <a:ext cx="9144000" cy="335991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1" name="Shape 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44200" y="1318375"/>
            <a:ext cx="5199800" cy="51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/>
          <p:nvPr>
            <p:ph type="title"/>
          </p:nvPr>
        </p:nvSpPr>
        <p:spPr>
          <a:xfrm>
            <a:off x="2431475" y="2869800"/>
            <a:ext cx="6388800" cy="111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44" name="Shape 44"/>
          <p:cNvSpPr txBox="1"/>
          <p:nvPr>
            <p:ph idx="1" type="subTitle"/>
          </p:nvPr>
        </p:nvSpPr>
        <p:spPr>
          <a:xfrm>
            <a:off x="2431475" y="1318375"/>
            <a:ext cx="6388800" cy="1424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74E13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rgbClr val="274E13"/>
                </a:solidFill>
              </a:defRPr>
            </a:lvl9pPr>
          </a:lstStyle>
          <a:p/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87" y="2558388"/>
            <a:ext cx="1427024" cy="174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區段標題 1 1 1 1"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0" y="6521962"/>
            <a:ext cx="9144000" cy="33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48" name="Shape 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44200" y="1318375"/>
            <a:ext cx="5199800" cy="51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>
            <p:ph type="title"/>
          </p:nvPr>
        </p:nvSpPr>
        <p:spPr>
          <a:xfrm>
            <a:off x="700425" y="2869800"/>
            <a:ext cx="8119799" cy="111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l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700425" y="1318375"/>
            <a:ext cx="8119799" cy="1424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274E13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rgbClr val="006600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598100" y="2869796"/>
            <a:ext cx="8222100" cy="111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55" name="Shape 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 rot="10800000">
            <a:off x="5478150" y="0"/>
            <a:ext cx="3665850" cy="366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標題與內文 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1639833"/>
            <a:ext cx="8520599" cy="445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spcAft>
                <a:spcPts val="1000"/>
              </a:spcAft>
              <a:buChar char="●"/>
              <a:defRPr/>
            </a:lvl1pPr>
            <a:lvl2pPr lvl="1" rtl="0">
              <a:spcBef>
                <a:spcPts val="0"/>
              </a:spcBef>
              <a:spcAft>
                <a:spcPts val="1600"/>
              </a:spcAft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685216"/>
            <a:ext cx="8520599" cy="810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rgbClr val="006600"/>
              </a:buClr>
              <a:buSzPct val="100000"/>
              <a:buFont typeface="Microsoft Yahei"/>
              <a:buNone/>
              <a:defRPr b="1" sz="3600">
                <a:solidFill>
                  <a:srgbClr val="00660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Microsoft Yahei"/>
              <a:buNone/>
              <a:defRPr sz="3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639833"/>
            <a:ext cx="8520599" cy="445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6600"/>
              </a:buClr>
              <a:buSzPct val="85714"/>
              <a:buFont typeface="SimHei"/>
              <a:defRPr sz="28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6600"/>
              </a:buClr>
              <a:buSzPct val="83333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6600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imHei"/>
              <a:defRPr sz="2400">
                <a:solidFill>
                  <a:schemeClr val="dk2"/>
                </a:solidFill>
                <a:latin typeface="SimHei"/>
                <a:ea typeface="SimHei"/>
                <a:cs typeface="SimHei"/>
                <a:sym typeface="SimHe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zh-C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9.png"/><Relationship Id="rId4" Type="http://schemas.openxmlformats.org/officeDocument/2006/relationships/hyperlink" Target="mailto:pudding@nccu.edu.tw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0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9.png"/><Relationship Id="rId4" Type="http://schemas.openxmlformats.org/officeDocument/2006/relationships/image" Target="../media/image5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6.png"/><Relationship Id="rId4" Type="http://schemas.openxmlformats.org/officeDocument/2006/relationships/image" Target="../media/image6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6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5.png"/><Relationship Id="rId4" Type="http://schemas.openxmlformats.org/officeDocument/2006/relationships/image" Target="../media/image65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7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75.png"/><Relationship Id="rId4" Type="http://schemas.openxmlformats.org/officeDocument/2006/relationships/image" Target="../media/image7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76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83.png"/><Relationship Id="rId4" Type="http://schemas.openxmlformats.org/officeDocument/2006/relationships/image" Target="../media/image80.png"/><Relationship Id="rId5" Type="http://schemas.openxmlformats.org/officeDocument/2006/relationships/image" Target="../media/image79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1.png"/><Relationship Id="rId4" Type="http://schemas.openxmlformats.org/officeDocument/2006/relationships/image" Target="../media/image7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7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86.png"/><Relationship Id="rId4" Type="http://schemas.openxmlformats.org/officeDocument/2006/relationships/image" Target="../media/image82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87.png"/><Relationship Id="rId4" Type="http://schemas.openxmlformats.org/officeDocument/2006/relationships/image" Target="../media/image8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84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90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88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9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91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96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89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93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9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03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00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95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101.png"/><Relationship Id="rId4" Type="http://schemas.openxmlformats.org/officeDocument/2006/relationships/image" Target="../media/image97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99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09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14.png"/><Relationship Id="rId4" Type="http://schemas.openxmlformats.org/officeDocument/2006/relationships/image" Target="../media/image98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05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08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15.png"/><Relationship Id="rId4" Type="http://schemas.openxmlformats.org/officeDocument/2006/relationships/image" Target="../media/image1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04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11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02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13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06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16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10.png"/><Relationship Id="rId4" Type="http://schemas.openxmlformats.org/officeDocument/2006/relationships/image" Target="../media/image117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10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ctrTitle"/>
          </p:nvPr>
        </p:nvSpPr>
        <p:spPr>
          <a:xfrm>
            <a:off x="598100" y="4730810"/>
            <a:ext cx="8222100" cy="890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通訊錄 與 記帳表</a:t>
            </a:r>
          </a:p>
        </p:txBody>
      </p:sp>
      <p:sp>
        <p:nvSpPr>
          <p:cNvPr id="183" name="Shape 183"/>
          <p:cNvSpPr txBox="1"/>
          <p:nvPr>
            <p:ph idx="1" type="subTitle"/>
          </p:nvPr>
        </p:nvSpPr>
        <p:spPr>
          <a:xfrm>
            <a:off x="598100" y="5621196"/>
            <a:ext cx="8222100" cy="318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布丁老師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 </a:t>
            </a:r>
          </a:p>
        </p:txBody>
      </p:sp>
      <p:sp>
        <p:nvSpPr>
          <p:cNvPr id="184" name="Shape 184"/>
          <p:cNvSpPr txBox="1"/>
          <p:nvPr>
            <p:ph idx="2" type="subTitle"/>
          </p:nvPr>
        </p:nvSpPr>
        <p:spPr>
          <a:xfrm>
            <a:off x="598088" y="4153592"/>
            <a:ext cx="8222100" cy="57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面授課程 第2堂 (2016/5/9)</a:t>
            </a:r>
          </a:p>
        </p:txBody>
      </p:sp>
      <p:grpSp>
        <p:nvGrpSpPr>
          <p:cNvPr id="185" name="Shape 185"/>
          <p:cNvGrpSpPr/>
          <p:nvPr/>
        </p:nvGrpSpPr>
        <p:grpSpPr>
          <a:xfrm>
            <a:off x="5197700" y="6132300"/>
            <a:ext cx="3622499" cy="268250"/>
            <a:chOff x="4551275" y="4148750"/>
            <a:chExt cx="3622499" cy="268250"/>
          </a:xfrm>
        </p:grpSpPr>
        <p:pic>
          <p:nvPicPr>
            <p:cNvPr id="186" name="Shape 18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23462" y="4171000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Shape 187"/>
            <p:cNvSpPr txBox="1"/>
            <p:nvPr/>
          </p:nvSpPr>
          <p:spPr>
            <a:xfrm>
              <a:off x="4551275" y="4153600"/>
              <a:ext cx="10722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algn="r">
                <a:spcBef>
                  <a:spcPts val="0"/>
                </a:spcBef>
                <a:buNone/>
              </a:pPr>
              <a:r>
                <a:rPr lang="zh-CN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電子信箱</a:t>
              </a: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5852075" y="4148750"/>
              <a:ext cx="2321699" cy="26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zh-CN" u="sng">
                  <a:solidFill>
                    <a:srgbClr val="0000FF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  <a:hlinkClick r:id="rId4"/>
                </a:rPr>
                <a:t>pudding@nccu.edu.tw</a:t>
              </a:r>
            </a:p>
          </p:txBody>
        </p:sp>
      </p:grpSp>
      <p:sp>
        <p:nvSpPr>
          <p:cNvPr id="189" name="Shape 189"/>
          <p:cNvSpPr txBox="1"/>
          <p:nvPr>
            <p:ph idx="12" type="sldNum"/>
          </p:nvPr>
        </p:nvSpPr>
        <p:spPr>
          <a:xfrm>
            <a:off x="8595300" y="6440052"/>
            <a:ext cx="548699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通訊錄：輸入資料</a:t>
            </a:r>
          </a:p>
        </p:txBody>
      </p:sp>
      <p:sp>
        <p:nvSpPr>
          <p:cNvPr id="280" name="Shape 280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Part 2-1</a:t>
            </a:r>
          </a:p>
        </p:txBody>
      </p:sp>
      <p:sp>
        <p:nvSpPr>
          <p:cNvPr id="281" name="Shape 28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282" name="Shape 282"/>
          <p:cNvSpPr txBox="1"/>
          <p:nvPr>
            <p:ph idx="2" type="subTitle"/>
          </p:nvPr>
        </p:nvSpPr>
        <p:spPr>
          <a:xfrm>
            <a:off x="2431475" y="3988200"/>
            <a:ext cx="3189900" cy="14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1. 開啟檔案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2. 插入列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zh-CN"/>
              <a:t>3. 輸入你自己的資料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4. 格式化儲存格</a:t>
            </a:r>
          </a:p>
        </p:txBody>
      </p:sp>
      <p:sp>
        <p:nvSpPr>
          <p:cNvPr id="283" name="Shape 283"/>
          <p:cNvSpPr txBox="1"/>
          <p:nvPr>
            <p:ph idx="2" type="subTitle"/>
          </p:nvPr>
        </p:nvSpPr>
        <p:spPr>
          <a:xfrm>
            <a:off x="5621375" y="3988200"/>
            <a:ext cx="3253200" cy="14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5. 按照學號排序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6. 篩選出5月生日的人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7. 取消篩選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Shape 1425"/>
          <p:cNvSpPr txBox="1"/>
          <p:nvPr>
            <p:ph idx="12" type="sldNum"/>
          </p:nvPr>
        </p:nvSpPr>
        <p:spPr>
          <a:xfrm>
            <a:off x="8466675" y="6440050"/>
            <a:ext cx="6774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426" name="Shape 1426"/>
          <p:cNvSpPr txBox="1"/>
          <p:nvPr>
            <p:ph idx="1" type="subTitle"/>
          </p:nvPr>
        </p:nvSpPr>
        <p:spPr>
          <a:xfrm>
            <a:off x="2444350" y="4839200"/>
            <a:ext cx="6375900" cy="154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感謝聆聽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AutoNum type="arabicPeriod"/>
            </a:pPr>
            <a:r>
              <a:rPr lang="zh-CN"/>
              <a:t>開啟檔案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291" name="Shape 291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按下「開啟」</a:t>
            </a:r>
          </a:p>
        </p:txBody>
      </p:sp>
      <p:sp>
        <p:nvSpPr>
          <p:cNvPr id="293" name="Shape 293"/>
          <p:cNvSpPr txBox="1"/>
          <p:nvPr>
            <p:ph idx="4" type="subTitle"/>
          </p:nvPr>
        </p:nvSpPr>
        <p:spPr>
          <a:xfrm>
            <a:off x="4700800" y="1495525"/>
            <a:ext cx="42630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選擇「通訊錄.ods」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14821" t="0"/>
          <a:stretch/>
        </p:blipFill>
        <p:spPr>
          <a:xfrm>
            <a:off x="311700" y="2603175"/>
            <a:ext cx="3407075" cy="34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x="1432775" y="3606075"/>
            <a:ext cx="676200" cy="74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96" name="Shape 2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7800" y="2476449"/>
            <a:ext cx="5034500" cy="37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/>
          <p:nvPr/>
        </p:nvSpPr>
        <p:spPr>
          <a:xfrm>
            <a:off x="6103050" y="3424250"/>
            <a:ext cx="10782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7048225" y="5727975"/>
            <a:ext cx="8178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6344375" y="2587200"/>
            <a:ext cx="732300" cy="637200"/>
          </a:xfrm>
          <a:prstGeom prst="wedgeEllipseCallout">
            <a:avLst>
              <a:gd fmla="val -20128" name="adj1"/>
              <a:gd fmla="val 7539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300" name="Shape 300"/>
          <p:cNvSpPr/>
          <p:nvPr/>
        </p:nvSpPr>
        <p:spPr>
          <a:xfrm>
            <a:off x="7466775" y="4851025"/>
            <a:ext cx="732300" cy="637200"/>
          </a:xfrm>
          <a:prstGeom prst="wedgeEllipseCallout">
            <a:avLst>
              <a:gd fmla="val -26622" name="adj1"/>
              <a:gd fmla="val 81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2. 插入列</a:t>
            </a:r>
          </a:p>
        </p:txBody>
      </p:sp>
      <p:sp>
        <p:nvSpPr>
          <p:cNvPr id="306" name="Shape 306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308" name="Shape 308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A.點選列2</a:t>
            </a:r>
          </a:p>
        </p:txBody>
      </p:sp>
      <p:sp>
        <p:nvSpPr>
          <p:cNvPr id="310" name="Shape 310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B.於上方插入列</a:t>
            </a:r>
          </a:p>
        </p:txBody>
      </p:sp>
      <p:pic>
        <p:nvPicPr>
          <p:cNvPr id="311" name="Shape 3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68800"/>
            <a:ext cx="8520600" cy="350161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/>
          <p:nvPr/>
        </p:nvSpPr>
        <p:spPr>
          <a:xfrm>
            <a:off x="368775" y="4221050"/>
            <a:ext cx="732300" cy="637200"/>
          </a:xfrm>
          <a:prstGeom prst="wedgeEllipseCallout">
            <a:avLst>
              <a:gd fmla="val -20128" name="adj1"/>
              <a:gd fmla="val 7539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313" name="Shape 313"/>
          <p:cNvSpPr/>
          <p:nvPr/>
        </p:nvSpPr>
        <p:spPr>
          <a:xfrm>
            <a:off x="7019700" y="3100850"/>
            <a:ext cx="504000" cy="523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5963900" y="3110400"/>
            <a:ext cx="732300" cy="637200"/>
          </a:xfrm>
          <a:prstGeom prst="wedgeEllipseCallout">
            <a:avLst>
              <a:gd fmla="val 75990" name="adj1"/>
              <a:gd fmla="val -1268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3. 輸入你自己的資料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311700" y="1639824"/>
            <a:ext cx="8520600" cy="4675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006600"/>
                </a:solidFill>
              </a:rPr>
              <a:t>每一欄都要輸入喔</a:t>
            </a:r>
          </a:p>
        </p:txBody>
      </p:sp>
      <p:sp>
        <p:nvSpPr>
          <p:cNvPr id="321" name="Shape 32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322" name="Shape 3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39825"/>
            <a:ext cx="8520599" cy="391735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/>
          <p:nvPr/>
        </p:nvSpPr>
        <p:spPr>
          <a:xfrm>
            <a:off x="684850" y="4175700"/>
            <a:ext cx="8332200" cy="523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4058200" y="3725725"/>
            <a:ext cx="1585500" cy="621300"/>
          </a:xfrm>
          <a:prstGeom prst="curvedDownArrow">
            <a:avLst>
              <a:gd fmla="val 47500" name="adj1"/>
              <a:gd fmla="val 88015" name="adj2"/>
              <a:gd fmla="val 25000" name="adj3"/>
            </a:avLst>
          </a:prstGeom>
          <a:solidFill>
            <a:srgbClr val="FF0000"/>
          </a:solidFill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4054875" y="2137925"/>
            <a:ext cx="1725300" cy="1100100"/>
          </a:xfrm>
          <a:prstGeom prst="wedgeRoundRectCallout">
            <a:avLst>
              <a:gd fmla="val -11512" name="adj1"/>
              <a:gd fmla="val 91499" name="adj2"/>
              <a:gd fmla="val 0" name="adj3"/>
            </a:avLst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600"/>
              <a:t>向右一格</a:t>
            </a:r>
          </a:p>
        </p:txBody>
      </p:sp>
      <p:sp>
        <p:nvSpPr>
          <p:cNvPr id="326" name="Shape 326"/>
          <p:cNvSpPr/>
          <p:nvPr/>
        </p:nvSpPr>
        <p:spPr>
          <a:xfrm>
            <a:off x="4538775" y="2684025"/>
            <a:ext cx="757500" cy="495600"/>
          </a:xfrm>
          <a:prstGeom prst="beve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000"/>
              <a:t>Tab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4" y="2282825"/>
            <a:ext cx="5165100" cy="404429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通訊錄</a:t>
            </a:r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請試著照前面投影片的1-3步</a:t>
            </a:r>
            <a:br>
              <a:rPr lang="zh-CN"/>
            </a:br>
            <a:r>
              <a:rPr lang="zh-CN"/>
              <a:t>做到下圖的結果吧</a:t>
            </a:r>
          </a:p>
        </p:txBody>
      </p:sp>
      <p:sp>
        <p:nvSpPr>
          <p:cNvPr id="334" name="Shape 33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輸入手機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的時候...</a:t>
            </a:r>
          </a:p>
        </p:txBody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怎麼沒辦法輸入</a:t>
            </a:r>
          </a:p>
          <a:p>
            <a: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手機開頭的「</a:t>
            </a:r>
            <a:r>
              <a:rPr b="1" lang="zh-CN">
                <a:solidFill>
                  <a:srgbClr val="FF0000"/>
                </a:solidFill>
              </a:rPr>
              <a:t>0</a:t>
            </a:r>
            <a:r>
              <a:rPr lang="zh-CN"/>
              <a:t>」？</a:t>
            </a:r>
          </a:p>
        </p:txBody>
      </p:sp>
      <p:sp>
        <p:nvSpPr>
          <p:cNvPr id="341" name="Shape 3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5" y="2121483"/>
            <a:ext cx="5165099" cy="2615034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/>
          <p:nvPr/>
        </p:nvSpPr>
        <p:spPr>
          <a:xfrm>
            <a:off x="5098300" y="3462300"/>
            <a:ext cx="2283000" cy="523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資料格式</a:t>
            </a:r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zh-CN"/>
              <a:t>可用於加減乘除計算、排序</a:t>
            </a:r>
          </a:p>
          <a:p>
            <a:pPr indent="-228600" lvl="0" marL="457200">
              <a:spcBef>
                <a:spcPts val="0"/>
              </a:spcBef>
            </a:pPr>
            <a:r>
              <a:rPr lang="zh-CN"/>
              <a:t>必須遵守數字格式，開頭不可以有0</a:t>
            </a:r>
          </a:p>
        </p:txBody>
      </p:sp>
      <p:sp>
        <p:nvSpPr>
          <p:cNvPr id="350" name="Shape 35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351" name="Shape 351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zh-CN"/>
              <a:t>可顯示任意文字，包含數字</a:t>
            </a:r>
          </a:p>
          <a:p>
            <a:pPr indent="-228600" lvl="0" marL="457200">
              <a:spcBef>
                <a:spcPts val="0"/>
              </a:spcBef>
            </a:pPr>
            <a:r>
              <a:rPr lang="zh-CN"/>
              <a:t>不可以用於加減乘除，排序會以筆畫、ABC順序排序</a:t>
            </a:r>
          </a:p>
        </p:txBody>
      </p:sp>
      <p:sp>
        <p:nvSpPr>
          <p:cNvPr id="352" name="Shape 352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數目</a:t>
            </a:r>
          </a:p>
        </p:txBody>
      </p:sp>
      <p:sp>
        <p:nvSpPr>
          <p:cNvPr id="353" name="Shape 353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文字</a:t>
            </a:r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248" y="4503147"/>
            <a:ext cx="2405199" cy="1679499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355" name="Shape 3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1412" y="4455900"/>
            <a:ext cx="1841866" cy="1726749"/>
          </a:xfrm>
          <a:prstGeom prst="rect">
            <a:avLst/>
          </a:prstGeom>
          <a:noFill/>
          <a:ln cap="flat" cmpd="sng" w="38100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4. 格式化儲存格 </a:t>
            </a:r>
            <a:r>
              <a:rPr b="0" lang="zh-CN"/>
              <a:t>(1/3)</a:t>
            </a:r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363" name="Shape 363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A.選擇儲存格</a:t>
            </a:r>
          </a:p>
        </p:txBody>
      </p:sp>
      <p:sp>
        <p:nvSpPr>
          <p:cNvPr id="365" name="Shape 365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B.選單&gt;格式&gt;儲存格</a:t>
            </a:r>
          </a:p>
        </p:txBody>
      </p:sp>
      <p:pic>
        <p:nvPicPr>
          <p:cNvPr id="366" name="Shape 3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73074"/>
            <a:ext cx="3999899" cy="236508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/>
          <p:nvPr/>
        </p:nvSpPr>
        <p:spPr>
          <a:xfrm>
            <a:off x="2482575" y="4556150"/>
            <a:ext cx="1521900" cy="523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68" name="Shape 3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2399" y="3056840"/>
            <a:ext cx="3961125" cy="2197547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Shape 369"/>
          <p:cNvSpPr/>
          <p:nvPr/>
        </p:nvSpPr>
        <p:spPr>
          <a:xfrm>
            <a:off x="6582150" y="3224500"/>
            <a:ext cx="618300" cy="355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6838975" y="4765425"/>
            <a:ext cx="865500" cy="355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/>
        </p:nvSpPr>
        <p:spPr>
          <a:xfrm rot="4513719">
            <a:off x="6553671" y="4001612"/>
            <a:ext cx="913076" cy="30801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4. 格式化儲存格 </a:t>
            </a:r>
            <a:r>
              <a:rPr b="0" lang="zh-CN"/>
              <a:t>(2/3)</a:t>
            </a:r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380" name="Shape 380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C.分類&gt;文字</a:t>
            </a:r>
          </a:p>
        </p:txBody>
      </p:sp>
      <p:sp>
        <p:nvSpPr>
          <p:cNvPr id="381" name="Shape 381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D.確定</a:t>
            </a:r>
          </a:p>
        </p:txBody>
      </p:sp>
      <p:pic>
        <p:nvPicPr>
          <p:cNvPr id="382" name="Shape 3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1975" y="2572350"/>
            <a:ext cx="5067724" cy="412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/>
          <p:nvPr/>
        </p:nvSpPr>
        <p:spPr>
          <a:xfrm>
            <a:off x="2011975" y="4394400"/>
            <a:ext cx="548700" cy="294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4805400" y="6296775"/>
            <a:ext cx="804000" cy="294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/>
        </p:nvSpPr>
        <p:spPr>
          <a:xfrm rot="2165551">
            <a:off x="2653997" y="5122521"/>
            <a:ext cx="2056389" cy="6938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/>
          <p:nvPr/>
        </p:nvSpPr>
        <p:spPr>
          <a:xfrm>
            <a:off x="939475" y="4268625"/>
            <a:ext cx="732300" cy="637200"/>
          </a:xfrm>
          <a:prstGeom prst="wedgeEllipseCallout">
            <a:avLst>
              <a:gd fmla="val 76290" name="adj1"/>
              <a:gd fmla="val -786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sp>
        <p:nvSpPr>
          <p:cNvPr id="387" name="Shape 387"/>
          <p:cNvSpPr/>
          <p:nvPr/>
        </p:nvSpPr>
        <p:spPr>
          <a:xfrm>
            <a:off x="5134175" y="5362475"/>
            <a:ext cx="732300" cy="637200"/>
          </a:xfrm>
          <a:prstGeom prst="wedgeEllipseCallout">
            <a:avLst>
              <a:gd fmla="val -18527" name="adj1"/>
              <a:gd fmla="val 7871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idx="1" type="body"/>
          </p:nvPr>
        </p:nvSpPr>
        <p:spPr>
          <a:xfrm>
            <a:off x="311700" y="2568800"/>
            <a:ext cx="8520600" cy="3523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006600"/>
                </a:solidFill>
              </a:rPr>
              <a:t>可以正常輸入「0」開頭的手機囉</a:t>
            </a:r>
          </a:p>
        </p:txBody>
      </p:sp>
      <p:sp>
        <p:nvSpPr>
          <p:cNvPr id="393" name="Shape 393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94" name="Shape 3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11" y="2568811"/>
            <a:ext cx="8520599" cy="2923911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Shape 395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4. 格式化儲存格 </a:t>
            </a:r>
            <a:r>
              <a:rPr b="0" lang="zh-CN"/>
              <a:t>(3/3)</a:t>
            </a:r>
          </a:p>
        </p:txBody>
      </p:sp>
      <p:sp>
        <p:nvSpPr>
          <p:cNvPr id="396" name="Shape 39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397" name="Shape 397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E.再輸入手機</a:t>
            </a:r>
          </a:p>
        </p:txBody>
      </p:sp>
      <p:sp>
        <p:nvSpPr>
          <p:cNvPr id="398" name="Shape 398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D.確定</a:t>
            </a:r>
          </a:p>
        </p:txBody>
      </p:sp>
      <p:sp>
        <p:nvSpPr>
          <p:cNvPr id="399" name="Shape 399"/>
          <p:cNvSpPr/>
          <p:nvPr/>
        </p:nvSpPr>
        <p:spPr>
          <a:xfrm>
            <a:off x="5098325" y="4288675"/>
            <a:ext cx="3120000" cy="810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6151950" y="3326950"/>
            <a:ext cx="732300" cy="637200"/>
          </a:xfrm>
          <a:prstGeom prst="wedgeEllipseCallout">
            <a:avLst>
              <a:gd fmla="val -18527" name="adj1"/>
              <a:gd fmla="val 7871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598100" y="701121"/>
            <a:ext cx="8222100" cy="11183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開啟LibreOffice</a:t>
            </a:r>
          </a:p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66" y="2670050"/>
            <a:ext cx="1725750" cy="200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8950" y="2228512"/>
            <a:ext cx="5086350" cy="43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/>
        </p:nvSpPr>
        <p:spPr>
          <a:xfrm>
            <a:off x="179850" y="4841500"/>
            <a:ext cx="3329100" cy="12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CN" sz="2400">
                <a:solidFill>
                  <a:srgbClr val="FFFFFF"/>
                </a:solidFill>
              </a:rPr>
              <a:t>在桌面/USB隨身碟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CN" sz="2400">
                <a:solidFill>
                  <a:srgbClr val="FFFFFF"/>
                </a:solidFill>
              </a:rPr>
              <a:t>中開啟LibreOfficePortable</a:t>
            </a:r>
          </a:p>
          <a:p>
            <a:pPr lvl="0" algn="ctr">
              <a:spcBef>
                <a:spcPts val="0"/>
              </a:spcBef>
              <a:buNone/>
            </a:pPr>
            <a:r>
              <a:rPr lang="zh-CN" sz="2400">
                <a:solidFill>
                  <a:srgbClr val="FFFFFF"/>
                </a:solidFill>
              </a:rPr>
              <a:t>資料夾</a:t>
            </a:r>
          </a:p>
        </p:txBody>
      </p:sp>
      <p:sp>
        <p:nvSpPr>
          <p:cNvPr id="199" name="Shape 199"/>
          <p:cNvSpPr/>
          <p:nvPr/>
        </p:nvSpPr>
        <p:spPr>
          <a:xfrm rot="-2085">
            <a:off x="2435149" y="3386175"/>
            <a:ext cx="989100" cy="693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5773650" y="4080375"/>
            <a:ext cx="1891500" cy="417900"/>
          </a:xfrm>
          <a:prstGeom prst="roundRect">
            <a:avLst>
              <a:gd fmla="val 888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3508950" y="5071100"/>
            <a:ext cx="4847700" cy="1263900"/>
          </a:xfrm>
          <a:prstGeom prst="wedgeRoundRectCallout">
            <a:avLst>
              <a:gd fmla="val 12262" name="adj1"/>
              <a:gd fmla="val -89230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latin typeface="Impact"/>
                <a:ea typeface="Impact"/>
                <a:cs typeface="Impact"/>
                <a:sym typeface="Impact"/>
              </a:rPr>
              <a:t>開啟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800">
                <a:latin typeface="Impact"/>
                <a:ea typeface="Impact"/>
                <a:cs typeface="Impact"/>
                <a:sym typeface="Impact"/>
              </a:rPr>
              <a:t>LibreOfficeCalcPortable.exe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5" y="2228866"/>
            <a:ext cx="5165100" cy="4114784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通訊錄</a:t>
            </a:r>
          </a:p>
        </p:txBody>
      </p:sp>
      <p:sp>
        <p:nvSpPr>
          <p:cNvPr id="407" name="Shape 40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sp>
        <p:nvSpPr>
          <p:cNvPr id="408" name="Shape 408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請試著照前面投影片的第4步</a:t>
            </a:r>
            <a:br>
              <a:rPr lang="zh-CN"/>
            </a:br>
            <a:r>
              <a:rPr lang="zh-CN"/>
              <a:t>做到下圖的結果吧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5. 按照學號排序</a:t>
            </a:r>
          </a:p>
        </p:txBody>
      </p:sp>
      <p:sp>
        <p:nvSpPr>
          <p:cNvPr id="414" name="Shape 414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5" name="Shape 41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416" name="Shape 416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 txBox="1"/>
          <p:nvPr>
            <p:ph idx="3" type="subTitle"/>
          </p:nvPr>
        </p:nvSpPr>
        <p:spPr>
          <a:xfrm>
            <a:off x="311700" y="1495525"/>
            <a:ext cx="3999900" cy="671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A.開啟「自動篩選」</a:t>
            </a:r>
          </a:p>
        </p:txBody>
      </p:sp>
      <p:sp>
        <p:nvSpPr>
          <p:cNvPr id="418" name="Shape 418"/>
          <p:cNvSpPr txBox="1"/>
          <p:nvPr>
            <p:ph idx="4" type="subTitle"/>
          </p:nvPr>
        </p:nvSpPr>
        <p:spPr>
          <a:xfrm>
            <a:off x="3947800" y="1495525"/>
            <a:ext cx="2415600" cy="671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B.學號&gt;箭頭</a:t>
            </a:r>
          </a:p>
        </p:txBody>
      </p:sp>
      <p:pic>
        <p:nvPicPr>
          <p:cNvPr id="419" name="Shape 4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764" y="2167375"/>
            <a:ext cx="6472475" cy="4690624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Shape 420"/>
          <p:cNvSpPr txBox="1"/>
          <p:nvPr>
            <p:ph idx="4" type="subTitle"/>
          </p:nvPr>
        </p:nvSpPr>
        <p:spPr>
          <a:xfrm>
            <a:off x="6416700" y="1495525"/>
            <a:ext cx="2415600" cy="671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C.按升序排</a:t>
            </a:r>
          </a:p>
        </p:txBody>
      </p:sp>
      <p:sp>
        <p:nvSpPr>
          <p:cNvPr id="421" name="Shape 421"/>
          <p:cNvSpPr/>
          <p:nvPr/>
        </p:nvSpPr>
        <p:spPr>
          <a:xfrm>
            <a:off x="7048225" y="2516650"/>
            <a:ext cx="4947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6466200" y="3110400"/>
            <a:ext cx="732300" cy="637200"/>
          </a:xfrm>
          <a:prstGeom prst="wedgeEllipseCallout">
            <a:avLst>
              <a:gd fmla="val 41172" name="adj1"/>
              <a:gd fmla="val -6045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423" name="Shape 423"/>
          <p:cNvSpPr/>
          <p:nvPr/>
        </p:nvSpPr>
        <p:spPr>
          <a:xfrm>
            <a:off x="2482575" y="3490825"/>
            <a:ext cx="266400" cy="309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1578950" y="3654850"/>
            <a:ext cx="548700" cy="309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2482575" y="2568800"/>
            <a:ext cx="732300" cy="637200"/>
          </a:xfrm>
          <a:prstGeom prst="wedgeEllipseCallout">
            <a:avLst>
              <a:gd fmla="val -18527" name="adj1"/>
              <a:gd fmla="val 7871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426" name="Shape 426"/>
          <p:cNvSpPr/>
          <p:nvPr/>
        </p:nvSpPr>
        <p:spPr>
          <a:xfrm>
            <a:off x="532650" y="3529500"/>
            <a:ext cx="732300" cy="637200"/>
          </a:xfrm>
          <a:prstGeom prst="wedgeEllipseCallout">
            <a:avLst>
              <a:gd fmla="val 77294" name="adj1"/>
              <a:gd fmla="val -382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Shape 4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990" y="1307423"/>
            <a:ext cx="5205009" cy="5550524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Shape 432"/>
          <p:cNvSpPr txBox="1"/>
          <p:nvPr>
            <p:ph type="title"/>
          </p:nvPr>
        </p:nvSpPr>
        <p:spPr>
          <a:xfrm>
            <a:off x="311700" y="561575"/>
            <a:ext cx="8283600" cy="810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6. 篩選出5月生日的人</a:t>
            </a:r>
          </a:p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311700" y="1639966"/>
            <a:ext cx="39999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A.生日 月&gt;箭頭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B.取消勾選「全部」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C.勾選5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D.確定</a:t>
            </a:r>
          </a:p>
        </p:txBody>
      </p:sp>
      <p:sp>
        <p:nvSpPr>
          <p:cNvPr id="434" name="Shape 43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435" name="Shape 435"/>
          <p:cNvSpPr/>
          <p:nvPr/>
        </p:nvSpPr>
        <p:spPr>
          <a:xfrm>
            <a:off x="6800925" y="4770100"/>
            <a:ext cx="494700" cy="26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7547650" y="827575"/>
            <a:ext cx="732300" cy="637200"/>
          </a:xfrm>
          <a:prstGeom prst="wedgeEllipseCallout">
            <a:avLst>
              <a:gd fmla="val 6497" name="adj1"/>
              <a:gd fmla="val 7389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437" name="Shape 437"/>
          <p:cNvSpPr/>
          <p:nvPr/>
        </p:nvSpPr>
        <p:spPr>
          <a:xfrm>
            <a:off x="6525075" y="5830375"/>
            <a:ext cx="865500" cy="26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/>
        </p:nvSpPr>
        <p:spPr>
          <a:xfrm>
            <a:off x="7752100" y="1639975"/>
            <a:ext cx="323400" cy="26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9" name="Shape 439"/>
          <p:cNvSpPr/>
          <p:nvPr/>
        </p:nvSpPr>
        <p:spPr>
          <a:xfrm>
            <a:off x="6525075" y="6258425"/>
            <a:ext cx="1131900" cy="371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0" name="Shape 440"/>
          <p:cNvSpPr/>
          <p:nvPr/>
        </p:nvSpPr>
        <p:spPr>
          <a:xfrm>
            <a:off x="5607250" y="6125525"/>
            <a:ext cx="732300" cy="637200"/>
          </a:xfrm>
          <a:prstGeom prst="wedgeEllipseCallout">
            <a:avLst>
              <a:gd fmla="val 66243" name="adj1"/>
              <a:gd fmla="val -222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</a:p>
        </p:txBody>
      </p:sp>
      <p:sp>
        <p:nvSpPr>
          <p:cNvPr id="441" name="Shape 441"/>
          <p:cNvSpPr/>
          <p:nvPr/>
        </p:nvSpPr>
        <p:spPr>
          <a:xfrm>
            <a:off x="5792775" y="4582300"/>
            <a:ext cx="732300" cy="637200"/>
          </a:xfrm>
          <a:prstGeom prst="wedgeEllipseCallout">
            <a:avLst>
              <a:gd fmla="val 73382" name="adj1"/>
              <a:gd fmla="val -4845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sp>
        <p:nvSpPr>
          <p:cNvPr id="442" name="Shape 442"/>
          <p:cNvSpPr/>
          <p:nvPr/>
        </p:nvSpPr>
        <p:spPr>
          <a:xfrm>
            <a:off x="5550175" y="5353912"/>
            <a:ext cx="732300" cy="637200"/>
          </a:xfrm>
          <a:prstGeom prst="wedgeEllipseCallout">
            <a:avLst>
              <a:gd fmla="val 71439" name="adj1"/>
              <a:gd fmla="val 3527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找出5月出生的同學了</a:t>
            </a:r>
          </a:p>
        </p:txBody>
      </p:sp>
      <p:sp>
        <p:nvSpPr>
          <p:cNvPr id="448" name="Shape 448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9" name="Shape 44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</a:p>
        </p:txBody>
      </p:sp>
      <p:pic>
        <p:nvPicPr>
          <p:cNvPr id="450" name="Shape 4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94292"/>
            <a:ext cx="8520599" cy="4451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7. 取消篩選</a:t>
            </a:r>
          </a:p>
        </p:txBody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458" name="Shape 4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639819"/>
            <a:ext cx="8520600" cy="4144405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Shape 459"/>
          <p:cNvSpPr/>
          <p:nvPr/>
        </p:nvSpPr>
        <p:spPr>
          <a:xfrm>
            <a:off x="7866225" y="2117150"/>
            <a:ext cx="548700" cy="460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/>
        </p:nvSpPr>
        <p:spPr>
          <a:xfrm rot="-1802607">
            <a:off x="5469421" y="2953839"/>
            <a:ext cx="2056499" cy="6937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Shape 4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5" y="2039065"/>
            <a:ext cx="5165099" cy="449439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Shape 466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通訊錄</a:t>
            </a:r>
          </a:p>
        </p:txBody>
      </p:sp>
      <p:sp>
        <p:nvSpPr>
          <p:cNvPr id="467" name="Shape 46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sp>
        <p:nvSpPr>
          <p:cNvPr id="468" name="Shape 468"/>
          <p:cNvSpPr txBox="1"/>
          <p:nvPr>
            <p:ph idx="1" type="body"/>
          </p:nvPr>
        </p:nvSpPr>
        <p:spPr>
          <a:xfrm>
            <a:off x="3667025" y="685225"/>
            <a:ext cx="5165100" cy="161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請試著照前面投影片的5-7步</a:t>
            </a:r>
            <a:br>
              <a:rPr lang="zh-CN"/>
            </a:br>
            <a:r>
              <a:rPr lang="zh-CN"/>
              <a:t>做到下圖的結果吧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通訊錄：格式</a:t>
            </a:r>
          </a:p>
        </p:txBody>
      </p:sp>
      <p:sp>
        <p:nvSpPr>
          <p:cNvPr id="474" name="Shape 474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Part 2-2</a:t>
            </a:r>
          </a:p>
        </p:txBody>
      </p:sp>
      <p:sp>
        <p:nvSpPr>
          <p:cNvPr id="475" name="Shape 47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476" name="Shape 476"/>
          <p:cNvSpPr txBox="1"/>
          <p:nvPr>
            <p:ph idx="2" type="subTitle"/>
          </p:nvPr>
        </p:nvSpPr>
        <p:spPr>
          <a:xfrm>
            <a:off x="2431475" y="3988200"/>
            <a:ext cx="2857200" cy="14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8. 設定最適欄寬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9. 手動設定欄寬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10.設定環繞文字 (自動換行)</a:t>
            </a:r>
          </a:p>
        </p:txBody>
      </p:sp>
      <p:sp>
        <p:nvSpPr>
          <p:cNvPr id="477" name="Shape 477"/>
          <p:cNvSpPr txBox="1"/>
          <p:nvPr>
            <p:ph idx="2" type="subTitle"/>
          </p:nvPr>
        </p:nvSpPr>
        <p:spPr>
          <a:xfrm>
            <a:off x="5288675" y="3988200"/>
            <a:ext cx="3531600" cy="14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11. 插入表格標頭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12. 合併與置中儲存格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13. 設定標頭樣式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14. 設定向上對齊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15. 設定邊框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8.設定最適欄寬</a:t>
            </a:r>
            <a:r>
              <a:rPr b="0" lang="zh-CN"/>
              <a:t> (1/2)</a:t>
            </a:r>
          </a:p>
        </p:txBody>
      </p:sp>
      <p:sp>
        <p:nvSpPr>
          <p:cNvPr id="483" name="Shape 483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485" name="Shape 485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6" name="Shape 486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A.選取全部工作表</a:t>
            </a:r>
          </a:p>
        </p:txBody>
      </p:sp>
      <p:sp>
        <p:nvSpPr>
          <p:cNvPr id="487" name="Shape 487"/>
          <p:cNvSpPr txBox="1"/>
          <p:nvPr>
            <p:ph idx="4" type="subTitle"/>
          </p:nvPr>
        </p:nvSpPr>
        <p:spPr>
          <a:xfrm>
            <a:off x="4461025" y="1495525"/>
            <a:ext cx="43713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B.選單&gt;格式&gt;欄&gt;最適寬度</a:t>
            </a:r>
          </a:p>
        </p:txBody>
      </p:sp>
      <p:pic>
        <p:nvPicPr>
          <p:cNvPr id="488" name="Shape 488"/>
          <p:cNvPicPr preferRelativeResize="0"/>
          <p:nvPr/>
        </p:nvPicPr>
        <p:blipFill rotWithShape="1">
          <a:blip r:embed="rId3">
            <a:alphaModFix/>
          </a:blip>
          <a:srcRect b="52859" l="0" r="0" t="0"/>
          <a:stretch/>
        </p:blipFill>
        <p:spPr>
          <a:xfrm>
            <a:off x="311700" y="2568800"/>
            <a:ext cx="8520600" cy="3495154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Shape 489"/>
          <p:cNvSpPr/>
          <p:nvPr/>
        </p:nvSpPr>
        <p:spPr>
          <a:xfrm>
            <a:off x="311700" y="4199600"/>
            <a:ext cx="4947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256900" y="3317250"/>
            <a:ext cx="732300" cy="637200"/>
          </a:xfrm>
          <a:prstGeom prst="wedgeEllipseCallout">
            <a:avLst>
              <a:gd fmla="val -652" name="adj1"/>
              <a:gd fmla="val 93675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491" name="Shape 491"/>
          <p:cNvSpPr/>
          <p:nvPr/>
        </p:nvSpPr>
        <p:spPr>
          <a:xfrm>
            <a:off x="2356750" y="2782325"/>
            <a:ext cx="7323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2670625" y="5050750"/>
            <a:ext cx="732300" cy="280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4563475" y="5279050"/>
            <a:ext cx="1467000" cy="280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6087625" y="4413550"/>
            <a:ext cx="732300" cy="637200"/>
          </a:xfrm>
          <a:prstGeom prst="wedgeEllipseCallout">
            <a:avLst>
              <a:gd fmla="val -68196" name="adj1"/>
              <a:gd fmla="val 8881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Shape 4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899" y="3099924"/>
            <a:ext cx="4054700" cy="1857846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Shape 50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8.設定最適欄寬</a:t>
            </a:r>
            <a:r>
              <a:rPr b="0" lang="zh-CN"/>
              <a:t> (2/2)</a:t>
            </a:r>
          </a:p>
        </p:txBody>
      </p:sp>
      <p:sp>
        <p:nvSpPr>
          <p:cNvPr id="501" name="Shape 50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2" name="Shape 50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503" name="Shape 503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4" name="Shape 504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C.最適欄寬 &gt; 確定</a:t>
            </a:r>
          </a:p>
        </p:txBody>
      </p:sp>
      <p:sp>
        <p:nvSpPr>
          <p:cNvPr id="505" name="Shape 505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欄寬被改變了</a:t>
            </a:r>
          </a:p>
        </p:txBody>
      </p:sp>
      <p:sp>
        <p:nvSpPr>
          <p:cNvPr id="506" name="Shape 506"/>
          <p:cNvSpPr/>
          <p:nvPr/>
        </p:nvSpPr>
        <p:spPr>
          <a:xfrm>
            <a:off x="1633850" y="4275700"/>
            <a:ext cx="1295700" cy="527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1797825" y="5124500"/>
            <a:ext cx="732300" cy="637200"/>
          </a:xfrm>
          <a:prstGeom prst="wedgeEllipseCallout">
            <a:avLst>
              <a:gd fmla="val 29220" name="adj1"/>
              <a:gd fmla="val -8844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pic>
        <p:nvPicPr>
          <p:cNvPr id="508" name="Shape 5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7419" y="2568800"/>
            <a:ext cx="3994879" cy="34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9.手動設定欄寬</a:t>
            </a:r>
          </a:p>
        </p:txBody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5" name="Shape 51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516" name="Shape 5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43361"/>
            <a:ext cx="8520599" cy="3897721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Shape 517"/>
          <p:cNvSpPr/>
          <p:nvPr/>
        </p:nvSpPr>
        <p:spPr>
          <a:xfrm>
            <a:off x="7816500" y="3257925"/>
            <a:ext cx="494700" cy="58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7761700" y="2375575"/>
            <a:ext cx="732300" cy="637200"/>
          </a:xfrm>
          <a:prstGeom prst="wedgeEllipseCallout">
            <a:avLst>
              <a:gd fmla="val -652" name="adj1"/>
              <a:gd fmla="val 93675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519" name="Shape 519"/>
          <p:cNvSpPr txBox="1"/>
          <p:nvPr>
            <p:ph idx="3" type="subTitle"/>
          </p:nvPr>
        </p:nvSpPr>
        <p:spPr>
          <a:xfrm>
            <a:off x="311700" y="1495525"/>
            <a:ext cx="3999900" cy="63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A.按下滑鼠左鍵拖曳</a:t>
            </a:r>
          </a:p>
        </p:txBody>
      </p:sp>
      <p:sp>
        <p:nvSpPr>
          <p:cNvPr id="520" name="Shape 520"/>
          <p:cNvSpPr txBox="1"/>
          <p:nvPr>
            <p:ph idx="4" type="subTitle"/>
          </p:nvPr>
        </p:nvSpPr>
        <p:spPr>
          <a:xfrm>
            <a:off x="4832400" y="1495525"/>
            <a:ext cx="3999900" cy="6372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B.拖曳到你要的寬度</a:t>
            </a:r>
          </a:p>
        </p:txBody>
      </p:sp>
      <p:sp>
        <p:nvSpPr>
          <p:cNvPr id="521" name="Shape 521"/>
          <p:cNvSpPr/>
          <p:nvPr/>
        </p:nvSpPr>
        <p:spPr>
          <a:xfrm>
            <a:off x="4366400" y="3257925"/>
            <a:ext cx="494700" cy="58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4311600" y="2375575"/>
            <a:ext cx="732300" cy="637200"/>
          </a:xfrm>
          <a:prstGeom prst="wedgeEllipseCallout">
            <a:avLst>
              <a:gd fmla="val -652" name="adj1"/>
              <a:gd fmla="val 93675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523" name="Shape 523"/>
          <p:cNvSpPr/>
          <p:nvPr/>
        </p:nvSpPr>
        <p:spPr>
          <a:xfrm rot="10797493">
            <a:off x="5310549" y="3343725"/>
            <a:ext cx="2056500" cy="41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7005"/>
            <a:ext cx="9144000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準備上課最佳視窗配置</a:t>
            </a:r>
          </a:p>
        </p:txBody>
      </p:sp>
      <p:sp>
        <p:nvSpPr>
          <p:cNvPr id="208" name="Shape 20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209" name="Shape 209"/>
          <p:cNvSpPr/>
          <p:nvPr/>
        </p:nvSpPr>
        <p:spPr>
          <a:xfrm>
            <a:off x="2451850" y="5253175"/>
            <a:ext cx="1914000" cy="1119600"/>
          </a:xfrm>
          <a:prstGeom prst="wedgeRoundRectCallout">
            <a:avLst>
              <a:gd fmla="val -73886" name="adj1"/>
              <a:gd fmla="val 612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左邊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投影片</a:t>
            </a:r>
          </a:p>
        </p:txBody>
      </p:sp>
      <p:sp>
        <p:nvSpPr>
          <p:cNvPr id="210" name="Shape 210"/>
          <p:cNvSpPr/>
          <p:nvPr/>
        </p:nvSpPr>
        <p:spPr>
          <a:xfrm>
            <a:off x="4791750" y="5253175"/>
            <a:ext cx="3803700" cy="1119600"/>
          </a:xfrm>
          <a:prstGeom prst="wedgeRoundRectCallout">
            <a:avLst>
              <a:gd fmla="val 23602" name="adj1"/>
              <a:gd fmla="val -96115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右邊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LibreOffice Calc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4874" y="685237"/>
            <a:ext cx="1914000" cy="211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縮小地址</a:t>
            </a:r>
            <a:br>
              <a:rPr lang="zh-CN"/>
            </a:br>
            <a:r>
              <a:rPr lang="zh-CN"/>
              <a:t>欄寬之後...</a:t>
            </a:r>
          </a:p>
        </p:txBody>
      </p:sp>
      <p:sp>
        <p:nvSpPr>
          <p:cNvPr id="529" name="Shape 529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CN"/>
              <a:t>地址後面的文字怎麼不見了？</a:t>
            </a:r>
          </a:p>
        </p:txBody>
      </p:sp>
      <p:sp>
        <p:nvSpPr>
          <p:cNvPr id="530" name="Shape 53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pic>
        <p:nvPicPr>
          <p:cNvPr id="531" name="Shape 531"/>
          <p:cNvPicPr preferRelativeResize="0"/>
          <p:nvPr/>
        </p:nvPicPr>
        <p:blipFill rotWithShape="1">
          <a:blip r:embed="rId3">
            <a:alphaModFix/>
          </a:blip>
          <a:srcRect b="46383" l="0" r="36196" t="0"/>
          <a:stretch/>
        </p:blipFill>
        <p:spPr>
          <a:xfrm>
            <a:off x="3667025" y="685227"/>
            <a:ext cx="5165099" cy="377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10. 設定環繞文字</a:t>
            </a:r>
            <a:r>
              <a:rPr b="0" lang="zh-CN"/>
              <a:t> (自動換行)</a:t>
            </a:r>
          </a:p>
        </p:txBody>
      </p:sp>
      <p:sp>
        <p:nvSpPr>
          <p:cNvPr id="537" name="Shape 537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8" name="Shape 53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539" name="Shape 539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0" name="Shape 540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A.選擇地址整欄</a:t>
            </a:r>
          </a:p>
        </p:txBody>
      </p:sp>
      <p:sp>
        <p:nvSpPr>
          <p:cNvPr id="541" name="Shape 541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B.設定「環繞文字」</a:t>
            </a:r>
          </a:p>
        </p:txBody>
      </p:sp>
      <p:pic>
        <p:nvPicPr>
          <p:cNvPr id="542" name="Shape 542"/>
          <p:cNvPicPr preferRelativeResize="0"/>
          <p:nvPr/>
        </p:nvPicPr>
        <p:blipFill rotWithShape="1">
          <a:blip r:embed="rId3">
            <a:alphaModFix/>
          </a:blip>
          <a:srcRect b="52376" l="0" r="0" t="0"/>
          <a:stretch/>
        </p:blipFill>
        <p:spPr>
          <a:xfrm>
            <a:off x="311700" y="2568800"/>
            <a:ext cx="8520600" cy="3530898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Shape 543"/>
          <p:cNvSpPr/>
          <p:nvPr/>
        </p:nvSpPr>
        <p:spPr>
          <a:xfrm>
            <a:off x="5593400" y="3509850"/>
            <a:ext cx="494700" cy="475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4100100" y="3469450"/>
            <a:ext cx="732300" cy="637200"/>
          </a:xfrm>
          <a:prstGeom prst="wedgeEllipseCallout">
            <a:avLst>
              <a:gd fmla="val -652" name="adj1"/>
              <a:gd fmla="val 93675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545" name="Shape 545"/>
          <p:cNvSpPr/>
          <p:nvPr/>
        </p:nvSpPr>
        <p:spPr>
          <a:xfrm>
            <a:off x="6002475" y="2746550"/>
            <a:ext cx="732300" cy="637200"/>
          </a:xfrm>
          <a:prstGeom prst="wedgeEllipseCallout">
            <a:avLst>
              <a:gd fmla="val -46176" name="adj1"/>
              <a:gd fmla="val 8322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Shape 5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5" y="2039082"/>
            <a:ext cx="5165099" cy="4494392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Shape 551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通訊錄</a:t>
            </a:r>
          </a:p>
        </p:txBody>
      </p:sp>
      <p:sp>
        <p:nvSpPr>
          <p:cNvPr id="552" name="Shape 55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sp>
        <p:nvSpPr>
          <p:cNvPr id="553" name="Shape 553"/>
          <p:cNvSpPr txBox="1"/>
          <p:nvPr>
            <p:ph idx="1" type="body"/>
          </p:nvPr>
        </p:nvSpPr>
        <p:spPr>
          <a:xfrm>
            <a:off x="3667025" y="685225"/>
            <a:ext cx="5165100" cy="161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請試著照前面投影片的8-10步</a:t>
            </a:r>
            <a:br>
              <a:rPr lang="zh-CN"/>
            </a:br>
            <a:r>
              <a:rPr lang="zh-CN"/>
              <a:t>做到下圖的結果吧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9" name="Shape 559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11.插入表格標頭</a:t>
            </a:r>
          </a:p>
        </p:txBody>
      </p:sp>
      <p:sp>
        <p:nvSpPr>
          <p:cNvPr id="560" name="Shape 560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1" name="Shape 56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562" name="Shape 5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700" y="2568800"/>
            <a:ext cx="78486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Shape 563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A.選取列1</a:t>
            </a:r>
          </a:p>
        </p:txBody>
      </p:sp>
      <p:sp>
        <p:nvSpPr>
          <p:cNvPr id="564" name="Shape 564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B.工具列&gt;於上方插入列</a:t>
            </a:r>
          </a:p>
        </p:txBody>
      </p:sp>
      <p:sp>
        <p:nvSpPr>
          <p:cNvPr id="565" name="Shape 565"/>
          <p:cNvSpPr txBox="1"/>
          <p:nvPr>
            <p:ph idx="3" type="subTitle"/>
          </p:nvPr>
        </p:nvSpPr>
        <p:spPr>
          <a:xfrm>
            <a:off x="647700" y="5259350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zh-CN"/>
              <a:t>C.儲存格A1輸入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zh-CN"/>
              <a:t>「通訊錄」</a:t>
            </a:r>
          </a:p>
        </p:txBody>
      </p:sp>
      <p:pic>
        <p:nvPicPr>
          <p:cNvPr id="566" name="Shape 5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775" y="4069562"/>
            <a:ext cx="2705100" cy="2733675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567" name="Shape 567"/>
          <p:cNvSpPr/>
          <p:nvPr/>
        </p:nvSpPr>
        <p:spPr>
          <a:xfrm>
            <a:off x="6126112" y="3058925"/>
            <a:ext cx="494700" cy="475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8" name="Shape 568"/>
          <p:cNvSpPr/>
          <p:nvPr/>
        </p:nvSpPr>
        <p:spPr>
          <a:xfrm>
            <a:off x="6620812" y="2638050"/>
            <a:ext cx="732300" cy="637200"/>
          </a:xfrm>
          <a:prstGeom prst="wedgeEllipseCallout">
            <a:avLst>
              <a:gd fmla="val -59175" name="adj1"/>
              <a:gd fmla="val 4651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569" name="Shape 569"/>
          <p:cNvSpPr/>
          <p:nvPr/>
        </p:nvSpPr>
        <p:spPr>
          <a:xfrm>
            <a:off x="247850" y="3579787"/>
            <a:ext cx="732300" cy="637200"/>
          </a:xfrm>
          <a:prstGeom prst="wedgeEllipseCallout">
            <a:avLst>
              <a:gd fmla="val 22665" name="adj1"/>
              <a:gd fmla="val 74865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570" name="Shape 570"/>
          <p:cNvSpPr/>
          <p:nvPr/>
        </p:nvSpPr>
        <p:spPr>
          <a:xfrm>
            <a:off x="5022225" y="5725875"/>
            <a:ext cx="1451100" cy="475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6387725" y="4962575"/>
            <a:ext cx="732300" cy="637200"/>
          </a:xfrm>
          <a:prstGeom prst="wedgeEllipseCallout">
            <a:avLst>
              <a:gd fmla="val -46176" name="adj1"/>
              <a:gd fmla="val 8322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12.合併與置中儲存格</a:t>
            </a:r>
            <a:r>
              <a:rPr b="0" lang="zh-CN"/>
              <a:t> (1/2)</a:t>
            </a:r>
          </a:p>
        </p:txBody>
      </p:sp>
      <p:sp>
        <p:nvSpPr>
          <p:cNvPr id="577" name="Shape 577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8" name="Shape 578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9" name="Shape 57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580" name="Shape 580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A.選取儲存格A1:G1</a:t>
            </a:r>
          </a:p>
        </p:txBody>
      </p:sp>
      <p:sp>
        <p:nvSpPr>
          <p:cNvPr id="581" name="Shape 581"/>
          <p:cNvSpPr txBox="1"/>
          <p:nvPr>
            <p:ph idx="4" type="subTitle"/>
          </p:nvPr>
        </p:nvSpPr>
        <p:spPr>
          <a:xfrm>
            <a:off x="4099575" y="1495525"/>
            <a:ext cx="47328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B.工具列&gt;合併與置中儲存格</a:t>
            </a:r>
          </a:p>
        </p:txBody>
      </p:sp>
      <p:pic>
        <p:nvPicPr>
          <p:cNvPr id="582" name="Shape 582"/>
          <p:cNvPicPr preferRelativeResize="0"/>
          <p:nvPr/>
        </p:nvPicPr>
        <p:blipFill rotWithShape="1">
          <a:blip r:embed="rId3">
            <a:alphaModFix/>
          </a:blip>
          <a:srcRect b="0" l="0" r="6820" t="0"/>
          <a:stretch/>
        </p:blipFill>
        <p:spPr>
          <a:xfrm>
            <a:off x="311700" y="2568800"/>
            <a:ext cx="8520600" cy="2239149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Shape 583"/>
          <p:cNvSpPr/>
          <p:nvPr/>
        </p:nvSpPr>
        <p:spPr>
          <a:xfrm>
            <a:off x="4889525" y="3300725"/>
            <a:ext cx="494700" cy="475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5298600" y="2537425"/>
            <a:ext cx="732300" cy="637200"/>
          </a:xfrm>
          <a:prstGeom prst="wedgeEllipseCallout">
            <a:avLst>
              <a:gd fmla="val -46176" name="adj1"/>
              <a:gd fmla="val 8322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585" name="Shape 585"/>
          <p:cNvSpPr/>
          <p:nvPr/>
        </p:nvSpPr>
        <p:spPr>
          <a:xfrm>
            <a:off x="438000" y="4033150"/>
            <a:ext cx="7732500" cy="475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1817300" y="3220025"/>
            <a:ext cx="732300" cy="637200"/>
          </a:xfrm>
          <a:prstGeom prst="wedgeEllipseCallout">
            <a:avLst>
              <a:gd fmla="val -46176" name="adj1"/>
              <a:gd fmla="val 8322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" name="Shape 5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92702"/>
            <a:ext cx="8520600" cy="2143547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Shape 592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12.合併與置中儲存格</a:t>
            </a:r>
            <a:r>
              <a:rPr b="0" lang="zh-CN"/>
              <a:t> (2/2)</a:t>
            </a:r>
          </a:p>
        </p:txBody>
      </p:sp>
      <p:sp>
        <p:nvSpPr>
          <p:cNvPr id="593" name="Shape 593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4" name="Shape 594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5" name="Shape 59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596" name="Shape 596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C.是</a:t>
            </a:r>
          </a:p>
        </p:txBody>
      </p:sp>
      <p:sp>
        <p:nvSpPr>
          <p:cNvPr id="597" name="Shape 597"/>
          <p:cNvSpPr txBox="1"/>
          <p:nvPr>
            <p:ph idx="4" type="subTitle"/>
          </p:nvPr>
        </p:nvSpPr>
        <p:spPr>
          <a:xfrm>
            <a:off x="4099575" y="3446837"/>
            <a:ext cx="47328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D.完成</a:t>
            </a:r>
          </a:p>
        </p:txBody>
      </p:sp>
      <p:sp>
        <p:nvSpPr>
          <p:cNvPr id="598" name="Shape 598"/>
          <p:cNvSpPr/>
          <p:nvPr/>
        </p:nvSpPr>
        <p:spPr>
          <a:xfrm>
            <a:off x="599125" y="6123375"/>
            <a:ext cx="7996200" cy="316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4832400" y="5124625"/>
            <a:ext cx="732300" cy="637200"/>
          </a:xfrm>
          <a:prstGeom prst="wedgeEllipseCallout">
            <a:avLst>
              <a:gd fmla="val -46176" name="adj1"/>
              <a:gd fmla="val 8322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</a:p>
        </p:txBody>
      </p:sp>
      <p:pic>
        <p:nvPicPr>
          <p:cNvPr id="600" name="Shape 6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725" y="2568805"/>
            <a:ext cx="3999900" cy="11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Shape 601"/>
          <p:cNvSpPr/>
          <p:nvPr/>
        </p:nvSpPr>
        <p:spPr>
          <a:xfrm>
            <a:off x="628225" y="3235325"/>
            <a:ext cx="1197900" cy="475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1093825" y="4060475"/>
            <a:ext cx="732300" cy="637200"/>
          </a:xfrm>
          <a:prstGeom prst="wedgeEllipseCallout">
            <a:avLst>
              <a:gd fmla="val -24017" name="adj1"/>
              <a:gd fmla="val -9144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8" name="Shape 608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13.設定標頭樣式</a:t>
            </a:r>
            <a:r>
              <a:rPr b="0" lang="zh-CN"/>
              <a:t>(1/2)</a:t>
            </a:r>
          </a:p>
        </p:txBody>
      </p:sp>
      <p:sp>
        <p:nvSpPr>
          <p:cNvPr id="609" name="Shape 60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0" name="Shape 61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pic>
        <p:nvPicPr>
          <p:cNvPr id="611" name="Shape 6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291475"/>
            <a:ext cx="8839200" cy="280035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Shape 612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 選取表格標頭</a:t>
            </a:r>
          </a:p>
        </p:txBody>
      </p:sp>
      <p:sp>
        <p:nvSpPr>
          <p:cNvPr id="613" name="Shape 613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B.設定字體大小與粗體</a:t>
            </a:r>
          </a:p>
        </p:txBody>
      </p:sp>
      <p:sp>
        <p:nvSpPr>
          <p:cNvPr id="614" name="Shape 614"/>
          <p:cNvSpPr/>
          <p:nvPr/>
        </p:nvSpPr>
        <p:spPr>
          <a:xfrm>
            <a:off x="438000" y="5014050"/>
            <a:ext cx="8520600" cy="59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5" name="Shape 615"/>
          <p:cNvSpPr/>
          <p:nvPr/>
        </p:nvSpPr>
        <p:spPr>
          <a:xfrm>
            <a:off x="5469250" y="4127050"/>
            <a:ext cx="732300" cy="637200"/>
          </a:xfrm>
          <a:prstGeom prst="wedgeEllipseCallout">
            <a:avLst>
              <a:gd fmla="val -51294" name="adj1"/>
              <a:gd fmla="val 10391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616" name="Shape 616"/>
          <p:cNvSpPr/>
          <p:nvPr/>
        </p:nvSpPr>
        <p:spPr>
          <a:xfrm>
            <a:off x="1512225" y="4189800"/>
            <a:ext cx="9990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1883325" y="3381037"/>
            <a:ext cx="732300" cy="637200"/>
          </a:xfrm>
          <a:prstGeom prst="wedgeEllipseCallout">
            <a:avLst>
              <a:gd fmla="val -26618" name="adj1"/>
              <a:gd fmla="val 9262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Shape 6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5" y="3914762"/>
            <a:ext cx="8896350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Shape 623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/>
              <a:t>字元色彩：白色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/>
              <a:t>背景色彩：黃綠色6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/>
              <a:t>水平置中</a:t>
            </a:r>
          </a:p>
        </p:txBody>
      </p:sp>
      <p:sp>
        <p:nvSpPr>
          <p:cNvPr id="624" name="Shape 624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13.設定標頭樣式</a:t>
            </a:r>
            <a:r>
              <a:rPr b="0" lang="zh-CN"/>
              <a:t>(2/2)</a:t>
            </a:r>
          </a:p>
        </p:txBody>
      </p:sp>
      <p:sp>
        <p:nvSpPr>
          <p:cNvPr id="625" name="Shape 625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6" name="Shape 626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C.選取儲存格A1:G2</a:t>
            </a:r>
          </a:p>
        </p:txBody>
      </p:sp>
      <p:sp>
        <p:nvSpPr>
          <p:cNvPr id="627" name="Shape 627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D.設定以下樣式</a:t>
            </a:r>
          </a:p>
        </p:txBody>
      </p:sp>
      <p:sp>
        <p:nvSpPr>
          <p:cNvPr id="628" name="Shape 628"/>
          <p:cNvSpPr/>
          <p:nvPr/>
        </p:nvSpPr>
        <p:spPr>
          <a:xfrm>
            <a:off x="438000" y="5658800"/>
            <a:ext cx="8520600" cy="86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9" name="Shape 629"/>
          <p:cNvSpPr/>
          <p:nvPr/>
        </p:nvSpPr>
        <p:spPr>
          <a:xfrm>
            <a:off x="5469250" y="4771800"/>
            <a:ext cx="732300" cy="637200"/>
          </a:xfrm>
          <a:prstGeom prst="wedgeEllipseCallout">
            <a:avLst>
              <a:gd fmla="val -51294" name="adj1"/>
              <a:gd fmla="val 10391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sp>
        <p:nvSpPr>
          <p:cNvPr id="630" name="Shape 630"/>
          <p:cNvSpPr/>
          <p:nvPr/>
        </p:nvSpPr>
        <p:spPr>
          <a:xfrm>
            <a:off x="3015075" y="4825025"/>
            <a:ext cx="17502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1" name="Shape 631"/>
          <p:cNvSpPr/>
          <p:nvPr/>
        </p:nvSpPr>
        <p:spPr>
          <a:xfrm>
            <a:off x="3405225" y="3987737"/>
            <a:ext cx="732300" cy="637200"/>
          </a:xfrm>
          <a:prstGeom prst="wedgeEllipseCallout">
            <a:avLst>
              <a:gd fmla="val -26618" name="adj1"/>
              <a:gd fmla="val 9262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</a:p>
        </p:txBody>
      </p:sp>
      <p:sp>
        <p:nvSpPr>
          <p:cNvPr id="632" name="Shape 63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Shape 637"/>
          <p:cNvPicPr preferRelativeResize="0"/>
          <p:nvPr/>
        </p:nvPicPr>
        <p:blipFill rotWithShape="1">
          <a:blip r:embed="rId3">
            <a:alphaModFix/>
          </a:blip>
          <a:srcRect b="71782" l="0" r="0" t="0"/>
          <a:stretch/>
        </p:blipFill>
        <p:spPr>
          <a:xfrm>
            <a:off x="0" y="4604804"/>
            <a:ext cx="9143998" cy="2253149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Shape 638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14.設定向上對齊</a:t>
            </a:r>
          </a:p>
          <a:p>
            <a:pPr lvl="0">
              <a:spcBef>
                <a:spcPts val="0"/>
              </a:spcBef>
              <a:buNone/>
            </a:pPr>
            <a:r>
              <a:rPr b="0" lang="zh-CN"/>
              <a:t>(改善地址變成兩行的欄位)</a:t>
            </a:r>
          </a:p>
        </p:txBody>
      </p:sp>
      <p:sp>
        <p:nvSpPr>
          <p:cNvPr id="639" name="Shape 63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0" name="Shape 640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1" name="Shape 6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642" name="Shape 642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A.選取工作表</a:t>
            </a:r>
          </a:p>
        </p:txBody>
      </p:sp>
      <p:sp>
        <p:nvSpPr>
          <p:cNvPr id="643" name="Shape 643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B.向上對齊</a:t>
            </a:r>
          </a:p>
        </p:txBody>
      </p:sp>
      <p:pic>
        <p:nvPicPr>
          <p:cNvPr id="644" name="Shape 644"/>
          <p:cNvPicPr preferRelativeResize="0"/>
          <p:nvPr/>
        </p:nvPicPr>
        <p:blipFill rotWithShape="1">
          <a:blip r:embed="rId4">
            <a:alphaModFix/>
          </a:blip>
          <a:srcRect b="24800" l="0" r="0" t="0"/>
          <a:stretch/>
        </p:blipFill>
        <p:spPr>
          <a:xfrm>
            <a:off x="1065150" y="2568799"/>
            <a:ext cx="2492994" cy="387124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45" name="Shape 645"/>
          <p:cNvSpPr/>
          <p:nvPr/>
        </p:nvSpPr>
        <p:spPr>
          <a:xfrm>
            <a:off x="963550" y="3823750"/>
            <a:ext cx="548700" cy="35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311700" y="3027037"/>
            <a:ext cx="732300" cy="637200"/>
          </a:xfrm>
          <a:prstGeom prst="wedgeEllipseCallout">
            <a:avLst>
              <a:gd fmla="val 49013" name="adj1"/>
              <a:gd fmla="val 6458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647" name="Shape 647"/>
          <p:cNvSpPr/>
          <p:nvPr/>
        </p:nvSpPr>
        <p:spPr>
          <a:xfrm>
            <a:off x="5496000" y="2568800"/>
            <a:ext cx="2672700" cy="2567700"/>
          </a:xfrm>
          <a:prstGeom prst="wedgeRectCallout">
            <a:avLst>
              <a:gd fmla="val -44238" name="adj1"/>
              <a:gd fmla="val 62960" name="adj2"/>
            </a:avLst>
          </a:prstGeom>
          <a:solidFill>
            <a:schemeClr val="lt1"/>
          </a:solidFill>
          <a:ln cap="flat" cmpd="sng" w="38100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8" name="Shape 648"/>
          <p:cNvPicPr preferRelativeResize="0"/>
          <p:nvPr/>
        </p:nvPicPr>
        <p:blipFill rotWithShape="1">
          <a:blip r:embed="rId3">
            <a:alphaModFix/>
          </a:blip>
          <a:srcRect b="79955" l="57419" r="34050" t="8562"/>
          <a:stretch/>
        </p:blipFill>
        <p:spPr>
          <a:xfrm>
            <a:off x="5900200" y="2756981"/>
            <a:ext cx="1864301" cy="21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15.設定邊框</a:t>
            </a:r>
            <a:r>
              <a:rPr b="0" lang="zh-CN"/>
              <a:t> (1/2)</a:t>
            </a:r>
          </a:p>
        </p:txBody>
      </p:sp>
      <p:sp>
        <p:nvSpPr>
          <p:cNvPr id="654" name="Shape 654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5" name="Shape 65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656" name="Shape 656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7" name="Shape 657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A.選取工作表</a:t>
            </a:r>
          </a:p>
        </p:txBody>
      </p:sp>
      <p:sp>
        <p:nvSpPr>
          <p:cNvPr id="658" name="Shape 658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B.邊框&gt;全部邊框</a:t>
            </a:r>
          </a:p>
        </p:txBody>
      </p:sp>
      <p:pic>
        <p:nvPicPr>
          <p:cNvPr id="659" name="Shape 6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64698"/>
            <a:ext cx="9143999" cy="2093302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Shape 660"/>
          <p:cNvSpPr/>
          <p:nvPr/>
        </p:nvSpPr>
        <p:spPr>
          <a:xfrm>
            <a:off x="5821200" y="2568800"/>
            <a:ext cx="2672700" cy="2567700"/>
          </a:xfrm>
          <a:prstGeom prst="wedgeRectCallout">
            <a:avLst>
              <a:gd fmla="val 35414" name="adj1"/>
              <a:gd fmla="val 78889" name="adj2"/>
            </a:avLst>
          </a:prstGeom>
          <a:solidFill>
            <a:schemeClr val="lt1"/>
          </a:solidFill>
          <a:ln cap="flat" cmpd="sng" w="38100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61" name="Shape 661"/>
          <p:cNvPicPr preferRelativeResize="0"/>
          <p:nvPr/>
        </p:nvPicPr>
        <p:blipFill rotWithShape="1">
          <a:blip r:embed="rId3">
            <a:alphaModFix/>
          </a:blip>
          <a:srcRect b="0" l="84882" r="0" t="27750"/>
          <a:stretch/>
        </p:blipFill>
        <p:spPr>
          <a:xfrm>
            <a:off x="6135099" y="2666349"/>
            <a:ext cx="2168674" cy="237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Shape 662"/>
          <p:cNvPicPr preferRelativeResize="0"/>
          <p:nvPr/>
        </p:nvPicPr>
        <p:blipFill rotWithShape="1">
          <a:blip r:embed="rId4">
            <a:alphaModFix/>
          </a:blip>
          <a:srcRect b="24800" l="0" r="0" t="0"/>
          <a:stretch/>
        </p:blipFill>
        <p:spPr>
          <a:xfrm>
            <a:off x="1065150" y="2568799"/>
            <a:ext cx="2492994" cy="387124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63" name="Shape 663"/>
          <p:cNvSpPr/>
          <p:nvPr/>
        </p:nvSpPr>
        <p:spPr>
          <a:xfrm>
            <a:off x="963550" y="3823750"/>
            <a:ext cx="548700" cy="35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311700" y="3027037"/>
            <a:ext cx="732300" cy="637200"/>
          </a:xfrm>
          <a:prstGeom prst="wedgeEllipseCallout">
            <a:avLst>
              <a:gd fmla="val 49013" name="adj1"/>
              <a:gd fmla="val 6458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665" name="Shape 665"/>
          <p:cNvSpPr/>
          <p:nvPr/>
        </p:nvSpPr>
        <p:spPr>
          <a:xfrm>
            <a:off x="6394775" y="2953130"/>
            <a:ext cx="681900" cy="499499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7533325" y="4449301"/>
            <a:ext cx="370800" cy="35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7987700" y="3682137"/>
            <a:ext cx="732300" cy="637200"/>
          </a:xfrm>
          <a:prstGeom prst="wedgeEllipseCallout">
            <a:avLst>
              <a:gd fmla="val -50997" name="adj1"/>
              <a:gd fmla="val 6178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668" name="Shape 668"/>
          <p:cNvSpPr/>
          <p:nvPr/>
        </p:nvSpPr>
        <p:spPr>
          <a:xfrm rot="3596694">
            <a:off x="6899867" y="3761499"/>
            <a:ext cx="639135" cy="4784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授課大綱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11700" y="1639825"/>
            <a:ext cx="42159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/>
              <a:t>收支平衡表的使用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zh-CN"/>
              <a:t>通訊錄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zh-CN"/>
              <a:t>輸入資料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zh-CN"/>
              <a:t>格式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zh-CN"/>
              <a:t>列印</a:t>
            </a:r>
          </a:p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4527600" y="1639825"/>
            <a:ext cx="42159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buAutoNum type="arabicPeriod" startAt="3"/>
            </a:pPr>
            <a:r>
              <a:rPr lang="zh-CN"/>
              <a:t>記帳表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zh-CN"/>
              <a:t>輸入資料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zh-CN"/>
              <a:t>總計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zh-CN"/>
              <a:t>圖表</a:t>
            </a:r>
          </a:p>
          <a:p>
            <a:pPr indent="-228600" lvl="1" marL="914400" rtl="0">
              <a:lnSpc>
                <a:spcPct val="150000"/>
              </a:lnSpc>
              <a:spcBef>
                <a:spcPts val="0"/>
              </a:spcBef>
              <a:buAutoNum type="alphaLcPeriod"/>
            </a:pPr>
            <a:r>
              <a:rPr lang="zh-CN"/>
              <a:t>條件式格式化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Shape 673"/>
          <p:cNvPicPr preferRelativeResize="0"/>
          <p:nvPr/>
        </p:nvPicPr>
        <p:blipFill rotWithShape="1">
          <a:blip r:embed="rId3">
            <a:alphaModFix/>
          </a:blip>
          <a:srcRect b="62088" l="0" r="0" t="0"/>
          <a:stretch/>
        </p:blipFill>
        <p:spPr>
          <a:xfrm>
            <a:off x="0" y="5061148"/>
            <a:ext cx="9143999" cy="17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Shape 674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15.設定邊框</a:t>
            </a:r>
            <a:r>
              <a:rPr b="0" lang="zh-CN"/>
              <a:t> (2/2)</a:t>
            </a:r>
          </a:p>
        </p:txBody>
      </p:sp>
      <p:sp>
        <p:nvSpPr>
          <p:cNvPr id="675" name="Shape 675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6" name="Shape 67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677" name="Shape 677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8" name="Shape 678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C.邊緣色彩&gt;圖表4</a:t>
            </a:r>
          </a:p>
        </p:txBody>
      </p:sp>
      <p:sp>
        <p:nvSpPr>
          <p:cNvPr id="679" name="Shape 679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0" name="Shape 680"/>
          <p:cNvSpPr/>
          <p:nvPr/>
        </p:nvSpPr>
        <p:spPr>
          <a:xfrm>
            <a:off x="3633500" y="2568800"/>
            <a:ext cx="2939100" cy="3690000"/>
          </a:xfrm>
          <a:prstGeom prst="wedgeRectCallout">
            <a:avLst>
              <a:gd fmla="val 92397" name="adj1"/>
              <a:gd fmla="val 37110" name="adj2"/>
            </a:avLst>
          </a:prstGeom>
          <a:solidFill>
            <a:schemeClr val="lt1"/>
          </a:solidFill>
          <a:ln cap="flat" cmpd="sng" w="38100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81" name="Shape 6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8825" y="2767762"/>
            <a:ext cx="2514600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Shape 682"/>
          <p:cNvSpPr/>
          <p:nvPr/>
        </p:nvSpPr>
        <p:spPr>
          <a:xfrm>
            <a:off x="3865950" y="2874205"/>
            <a:ext cx="681900" cy="499499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3" name="Shape 683"/>
          <p:cNvSpPr/>
          <p:nvPr/>
        </p:nvSpPr>
        <p:spPr>
          <a:xfrm>
            <a:off x="3952600" y="4845976"/>
            <a:ext cx="370800" cy="35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4" name="Shape 684"/>
          <p:cNvSpPr/>
          <p:nvPr/>
        </p:nvSpPr>
        <p:spPr>
          <a:xfrm>
            <a:off x="2966775" y="4345137"/>
            <a:ext cx="732300" cy="637200"/>
          </a:xfrm>
          <a:prstGeom prst="wedgeEllipseCallout">
            <a:avLst>
              <a:gd fmla="val 65724" name="adj1"/>
              <a:gd fmla="val 2192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sp>
        <p:nvSpPr>
          <p:cNvPr id="685" name="Shape 685"/>
          <p:cNvSpPr/>
          <p:nvPr/>
        </p:nvSpPr>
        <p:spPr>
          <a:xfrm rot="5398386">
            <a:off x="3887393" y="3904004"/>
            <a:ext cx="639000" cy="478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Shape 6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4" y="2023049"/>
            <a:ext cx="5165099" cy="4510432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Shape 691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通訊錄</a:t>
            </a:r>
          </a:p>
        </p:txBody>
      </p:sp>
      <p:sp>
        <p:nvSpPr>
          <p:cNvPr id="692" name="Shape 69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sp>
        <p:nvSpPr>
          <p:cNvPr id="693" name="Shape 693"/>
          <p:cNvSpPr txBox="1"/>
          <p:nvPr>
            <p:ph idx="1" type="body"/>
          </p:nvPr>
        </p:nvSpPr>
        <p:spPr>
          <a:xfrm>
            <a:off x="3667025" y="685225"/>
            <a:ext cx="5165100" cy="161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請試著照前面投影片的11-15步</a:t>
            </a:r>
            <a:br>
              <a:rPr lang="zh-CN"/>
            </a:br>
            <a:r>
              <a:rPr lang="zh-CN"/>
              <a:t>做到下圖的結果吧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通訊錄：列印</a:t>
            </a:r>
          </a:p>
        </p:txBody>
      </p:sp>
      <p:sp>
        <p:nvSpPr>
          <p:cNvPr id="699" name="Shape 699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Part 2-3</a:t>
            </a:r>
          </a:p>
        </p:txBody>
      </p:sp>
      <p:sp>
        <p:nvSpPr>
          <p:cNvPr id="700" name="Shape 70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701" name="Shape 701"/>
          <p:cNvSpPr txBox="1"/>
          <p:nvPr>
            <p:ph idx="2" type="subTitle"/>
          </p:nvPr>
        </p:nvSpPr>
        <p:spPr>
          <a:xfrm>
            <a:off x="2431475" y="3988200"/>
            <a:ext cx="6388800" cy="14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16. 列印預覽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17. 修改頁尾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zh-CN"/>
              <a:t>18. 匯出成PDF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19. 設定列印要重複的列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16.列印預覽</a:t>
            </a:r>
          </a:p>
        </p:txBody>
      </p:sp>
      <p:sp>
        <p:nvSpPr>
          <p:cNvPr id="707" name="Shape 707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8" name="Shape 70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709" name="Shape 709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0" name="Shape 710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A.工具列&gt;預覽列印</a:t>
            </a:r>
          </a:p>
        </p:txBody>
      </p:sp>
      <p:sp>
        <p:nvSpPr>
          <p:cNvPr id="711" name="Shape 711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B.調整縮放係數</a:t>
            </a:r>
          </a:p>
        </p:txBody>
      </p:sp>
      <p:pic>
        <p:nvPicPr>
          <p:cNvPr id="712" name="Shape 712"/>
          <p:cNvPicPr preferRelativeResize="0"/>
          <p:nvPr/>
        </p:nvPicPr>
        <p:blipFill rotWithShape="1">
          <a:blip r:embed="rId3">
            <a:alphaModFix/>
          </a:blip>
          <a:srcRect b="63652" l="0" r="17620" t="0"/>
          <a:stretch/>
        </p:blipFill>
        <p:spPr>
          <a:xfrm>
            <a:off x="0" y="2568800"/>
            <a:ext cx="9143998" cy="35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Shape 713"/>
          <p:cNvSpPr/>
          <p:nvPr/>
        </p:nvSpPr>
        <p:spPr>
          <a:xfrm>
            <a:off x="2435025" y="3176975"/>
            <a:ext cx="504300" cy="466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1236875" y="3091462"/>
            <a:ext cx="732300" cy="637200"/>
          </a:xfrm>
          <a:prstGeom prst="wedgeEllipseCallout">
            <a:avLst>
              <a:gd fmla="val 83740" name="adj1"/>
              <a:gd fmla="val 371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715" name="Shape 715"/>
          <p:cNvSpPr/>
          <p:nvPr/>
        </p:nvSpPr>
        <p:spPr>
          <a:xfrm>
            <a:off x="4242275" y="3605000"/>
            <a:ext cx="504300" cy="466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6" name="Shape 716"/>
          <p:cNvSpPr/>
          <p:nvPr/>
        </p:nvSpPr>
        <p:spPr>
          <a:xfrm>
            <a:off x="5973425" y="3605000"/>
            <a:ext cx="504300" cy="466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7" name="Shape 717"/>
          <p:cNvSpPr/>
          <p:nvPr/>
        </p:nvSpPr>
        <p:spPr>
          <a:xfrm>
            <a:off x="3823750" y="4270925"/>
            <a:ext cx="1550400" cy="637200"/>
          </a:xfrm>
          <a:prstGeom prst="wedgeRoundRectCallout">
            <a:avLst>
              <a:gd fmla="val -7055" name="adj1"/>
              <a:gd fmla="val -99282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 縮小</a:t>
            </a:r>
          </a:p>
        </p:txBody>
      </p:sp>
      <p:sp>
        <p:nvSpPr>
          <p:cNvPr id="718" name="Shape 718"/>
          <p:cNvSpPr/>
          <p:nvPr/>
        </p:nvSpPr>
        <p:spPr>
          <a:xfrm>
            <a:off x="5811700" y="4270925"/>
            <a:ext cx="1550400" cy="637200"/>
          </a:xfrm>
          <a:prstGeom prst="wedgeRoundRectCallout">
            <a:avLst>
              <a:gd fmla="val -26687" name="adj1"/>
              <a:gd fmla="val -100773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 放大</a:t>
            </a:r>
          </a:p>
        </p:txBody>
      </p:sp>
      <p:sp>
        <p:nvSpPr>
          <p:cNvPr id="719" name="Shape 719"/>
          <p:cNvSpPr/>
          <p:nvPr/>
        </p:nvSpPr>
        <p:spPr>
          <a:xfrm>
            <a:off x="3310100" y="5792675"/>
            <a:ext cx="4375500" cy="884700"/>
          </a:xfrm>
          <a:prstGeom prst="wedgeRoundRectCallout">
            <a:avLst>
              <a:gd fmla="val 50433" name="adj1"/>
              <a:gd fmla="val -80103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400">
                <a:latin typeface="Impact"/>
                <a:ea typeface="Impact"/>
                <a:cs typeface="Impact"/>
                <a:sym typeface="Impact"/>
              </a:rPr>
              <a:t>調整到表格符合頁面寬度，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400">
                <a:latin typeface="Impact"/>
                <a:ea typeface="Impact"/>
                <a:cs typeface="Impact"/>
                <a:sym typeface="Impact"/>
              </a:rPr>
              <a:t>又不會超出頁面吧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Shape 724"/>
          <p:cNvPicPr preferRelativeResize="0"/>
          <p:nvPr/>
        </p:nvPicPr>
        <p:blipFill rotWithShape="1">
          <a:blip r:embed="rId3">
            <a:alphaModFix/>
          </a:blip>
          <a:srcRect b="20051" l="0" r="0" t="0"/>
          <a:stretch/>
        </p:blipFill>
        <p:spPr>
          <a:xfrm>
            <a:off x="0" y="2837998"/>
            <a:ext cx="9143999" cy="4019949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Shape 725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17.修改頁尾</a:t>
            </a:r>
            <a:r>
              <a:rPr b="0" lang="zh-CN"/>
              <a:t> (1/3)</a:t>
            </a:r>
          </a:p>
        </p:txBody>
      </p:sp>
      <p:sp>
        <p:nvSpPr>
          <p:cNvPr id="726" name="Shape 726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7" name="Shape 727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8" name="Shape 72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729" name="Shape 729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A.工具列 &gt; 格式化頁面</a:t>
            </a:r>
          </a:p>
        </p:txBody>
      </p:sp>
      <p:sp>
        <p:nvSpPr>
          <p:cNvPr id="730" name="Shape 730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2577700" y="3738175"/>
            <a:ext cx="894000" cy="466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2739400" y="2819187"/>
            <a:ext cx="732300" cy="637200"/>
          </a:xfrm>
          <a:prstGeom prst="wedgeEllipseCallout">
            <a:avLst>
              <a:gd fmla="val -8436" name="adj1"/>
              <a:gd fmla="val 8376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Shape 7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875" y="2466975"/>
            <a:ext cx="5610225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Shape 738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17.修改頁尾</a:t>
            </a:r>
            <a:r>
              <a:rPr b="0" lang="zh-CN"/>
              <a:t> (2/3)</a:t>
            </a:r>
          </a:p>
        </p:txBody>
      </p:sp>
      <p:sp>
        <p:nvSpPr>
          <p:cNvPr id="739" name="Shape 73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0" name="Shape 740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1" name="Shape 7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742" name="Shape 742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B.切換到「頁尾」頁籤</a:t>
            </a:r>
          </a:p>
        </p:txBody>
      </p:sp>
      <p:sp>
        <p:nvSpPr>
          <p:cNvPr id="743" name="Shape 743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C.編輯</a:t>
            </a:r>
          </a:p>
        </p:txBody>
      </p:sp>
      <p:sp>
        <p:nvSpPr>
          <p:cNvPr id="744" name="Shape 744"/>
          <p:cNvSpPr/>
          <p:nvPr/>
        </p:nvSpPr>
        <p:spPr>
          <a:xfrm>
            <a:off x="3310100" y="2710900"/>
            <a:ext cx="548700" cy="37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5" name="Shape 745"/>
          <p:cNvSpPr/>
          <p:nvPr/>
        </p:nvSpPr>
        <p:spPr>
          <a:xfrm>
            <a:off x="3979450" y="2933312"/>
            <a:ext cx="732300" cy="637200"/>
          </a:xfrm>
          <a:prstGeom prst="wedgeEllipseCallout">
            <a:avLst>
              <a:gd fmla="val -68664" name="adj1"/>
              <a:gd fmla="val -4012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746" name="Shape 746"/>
          <p:cNvSpPr/>
          <p:nvPr/>
        </p:nvSpPr>
        <p:spPr>
          <a:xfrm>
            <a:off x="3072325" y="4822500"/>
            <a:ext cx="894000" cy="466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7" name="Shape 747"/>
          <p:cNvSpPr/>
          <p:nvPr/>
        </p:nvSpPr>
        <p:spPr>
          <a:xfrm>
            <a:off x="3234025" y="3903512"/>
            <a:ext cx="732300" cy="637200"/>
          </a:xfrm>
          <a:prstGeom prst="wedgeEllipseCallout">
            <a:avLst>
              <a:gd fmla="val -8436" name="adj1"/>
              <a:gd fmla="val 8376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Shape 7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76450"/>
            <a:ext cx="8553450" cy="4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Shape 753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17.修改頁尾</a:t>
            </a:r>
            <a:r>
              <a:rPr b="0" lang="zh-CN"/>
              <a:t> (3/3)</a:t>
            </a:r>
          </a:p>
        </p:txBody>
      </p:sp>
      <p:sp>
        <p:nvSpPr>
          <p:cNvPr id="754" name="Shape 754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5" name="Shape 755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6" name="Shape 75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757" name="Shape 757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CN"/>
              <a:t>D.中間區域&gt;第1頁</a:t>
            </a:r>
          </a:p>
        </p:txBody>
      </p:sp>
      <p:sp>
        <p:nvSpPr>
          <p:cNvPr id="758" name="Shape 758"/>
          <p:cNvSpPr txBox="1"/>
          <p:nvPr>
            <p:ph idx="4" type="subTitle"/>
          </p:nvPr>
        </p:nvSpPr>
        <p:spPr>
          <a:xfrm>
            <a:off x="3804725" y="1495525"/>
            <a:ext cx="50274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E.一直確定回到預覽列印畫面</a:t>
            </a:r>
          </a:p>
        </p:txBody>
      </p:sp>
      <p:sp>
        <p:nvSpPr>
          <p:cNvPr id="759" name="Shape 759"/>
          <p:cNvSpPr/>
          <p:nvPr/>
        </p:nvSpPr>
        <p:spPr>
          <a:xfrm>
            <a:off x="2463550" y="2999187"/>
            <a:ext cx="548700" cy="37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3132900" y="3221600"/>
            <a:ext cx="732300" cy="637200"/>
          </a:xfrm>
          <a:prstGeom prst="wedgeEllipseCallout">
            <a:avLst>
              <a:gd fmla="val -68664" name="adj1"/>
              <a:gd fmla="val -40127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</a:p>
        </p:txBody>
      </p:sp>
      <p:sp>
        <p:nvSpPr>
          <p:cNvPr id="761" name="Shape 761"/>
          <p:cNvSpPr/>
          <p:nvPr/>
        </p:nvSpPr>
        <p:spPr>
          <a:xfrm>
            <a:off x="7552350" y="2780450"/>
            <a:ext cx="941700" cy="37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2" name="Shape 762"/>
          <p:cNvSpPr/>
          <p:nvPr/>
        </p:nvSpPr>
        <p:spPr>
          <a:xfrm>
            <a:off x="6309825" y="2999200"/>
            <a:ext cx="732300" cy="637200"/>
          </a:xfrm>
          <a:prstGeom prst="wedgeEllipseCallout">
            <a:avLst>
              <a:gd fmla="val 97593" name="adj1"/>
              <a:gd fmla="val -4151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Shape 7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29792"/>
            <a:ext cx="9143999" cy="5028207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Shape 768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18.匯出成PDF</a:t>
            </a:r>
          </a:p>
        </p:txBody>
      </p:sp>
      <p:sp>
        <p:nvSpPr>
          <p:cNvPr id="769" name="Shape 769"/>
          <p:cNvSpPr txBox="1"/>
          <p:nvPr>
            <p:ph idx="12" type="sldNum"/>
          </p:nvPr>
        </p:nvSpPr>
        <p:spPr>
          <a:xfrm>
            <a:off x="8414575" y="6123377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770" name="Shape 770"/>
          <p:cNvSpPr/>
          <p:nvPr/>
        </p:nvSpPr>
        <p:spPr>
          <a:xfrm>
            <a:off x="1493350" y="2390451"/>
            <a:ext cx="5487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1" name="Shape 771"/>
          <p:cNvSpPr/>
          <p:nvPr/>
        </p:nvSpPr>
        <p:spPr>
          <a:xfrm rot="-8102837">
            <a:off x="1855036" y="3552934"/>
            <a:ext cx="2056408" cy="6940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Shape 7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4" y="2023049"/>
            <a:ext cx="5165099" cy="4510432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Shape 777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通訊錄</a:t>
            </a:r>
          </a:p>
        </p:txBody>
      </p:sp>
      <p:sp>
        <p:nvSpPr>
          <p:cNvPr id="778" name="Shape 77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sp>
        <p:nvSpPr>
          <p:cNvPr id="779" name="Shape 779"/>
          <p:cNvSpPr txBox="1"/>
          <p:nvPr>
            <p:ph idx="1" type="body"/>
          </p:nvPr>
        </p:nvSpPr>
        <p:spPr>
          <a:xfrm>
            <a:off x="3667025" y="685225"/>
            <a:ext cx="5165100" cy="161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請試著照前面投影片的16-18步</a:t>
            </a:r>
            <a:br>
              <a:rPr lang="zh-CN"/>
            </a:br>
            <a:r>
              <a:rPr lang="zh-CN"/>
              <a:t>做到下圖的結果吧</a:t>
            </a:r>
          </a:p>
        </p:txBody>
      </p:sp>
      <p:pic>
        <p:nvPicPr>
          <p:cNvPr id="780" name="Shape 780"/>
          <p:cNvPicPr preferRelativeResize="0"/>
          <p:nvPr/>
        </p:nvPicPr>
        <p:blipFill rotWithShape="1">
          <a:blip r:embed="rId4">
            <a:alphaModFix/>
          </a:blip>
          <a:srcRect b="7697" l="0" r="0" t="0"/>
          <a:stretch/>
        </p:blipFill>
        <p:spPr>
          <a:xfrm>
            <a:off x="3667025" y="2023049"/>
            <a:ext cx="5165100" cy="4510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Shape 785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仔細檢查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列印預覽...</a:t>
            </a:r>
          </a:p>
        </p:txBody>
      </p:sp>
      <p:sp>
        <p:nvSpPr>
          <p:cNvPr id="786" name="Shape 786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第2頁之後標頭不見了？</a:t>
            </a:r>
          </a:p>
        </p:txBody>
      </p:sp>
      <p:sp>
        <p:nvSpPr>
          <p:cNvPr id="787" name="Shape 78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788" name="Shape 7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0812" y="685225"/>
            <a:ext cx="4037524" cy="4530025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Shape 789"/>
          <p:cNvSpPr/>
          <p:nvPr/>
        </p:nvSpPr>
        <p:spPr>
          <a:xfrm>
            <a:off x="5136375" y="1723850"/>
            <a:ext cx="2159100" cy="46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0" name="Shape 790"/>
          <p:cNvSpPr/>
          <p:nvPr/>
        </p:nvSpPr>
        <p:spPr>
          <a:xfrm>
            <a:off x="4489450" y="1265075"/>
            <a:ext cx="371100" cy="370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1" name="Shape 791"/>
          <p:cNvSpPr/>
          <p:nvPr/>
        </p:nvSpPr>
        <p:spPr>
          <a:xfrm>
            <a:off x="3186450" y="1997625"/>
            <a:ext cx="1712100" cy="637200"/>
          </a:xfrm>
          <a:prstGeom prst="wedgeRoundRectCallout">
            <a:avLst>
              <a:gd fmla="val 38335" name="adj1"/>
              <a:gd fmla="val -10674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下一頁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收支平衡表的使用</a:t>
            </a:r>
          </a:p>
        </p:txBody>
      </p:sp>
      <p:sp>
        <p:nvSpPr>
          <p:cNvPr id="225" name="Shape 225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PART 1</a:t>
            </a:r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</a:p>
        </p:txBody>
      </p:sp>
      <p:sp>
        <p:nvSpPr>
          <p:cNvPr id="227" name="Shape 227"/>
          <p:cNvSpPr txBox="1"/>
          <p:nvPr>
            <p:ph idx="2" type="subTitle"/>
          </p:nvPr>
        </p:nvSpPr>
        <p:spPr>
          <a:xfrm>
            <a:off x="2431475" y="3988200"/>
            <a:ext cx="6388800" cy="14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Shape 796"/>
          <p:cNvPicPr preferRelativeResize="0"/>
          <p:nvPr/>
        </p:nvPicPr>
        <p:blipFill rotWithShape="1">
          <a:blip r:embed="rId3">
            <a:alphaModFix/>
          </a:blip>
          <a:srcRect b="55705" l="0" r="0" t="0"/>
          <a:stretch/>
        </p:blipFill>
        <p:spPr>
          <a:xfrm>
            <a:off x="323575" y="2635149"/>
            <a:ext cx="8496838" cy="4222849"/>
          </a:xfrm>
          <a:prstGeom prst="rect">
            <a:avLst/>
          </a:prstGeom>
          <a:noFill/>
          <a:ln>
            <a:noFill/>
          </a:ln>
        </p:spPr>
      </p:pic>
      <p:sp>
        <p:nvSpPr>
          <p:cNvPr id="797" name="Shape 79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19.設定列印要重複的列</a:t>
            </a:r>
            <a:r>
              <a:rPr b="0" lang="zh-CN"/>
              <a:t> (1/3)</a:t>
            </a:r>
          </a:p>
        </p:txBody>
      </p:sp>
      <p:sp>
        <p:nvSpPr>
          <p:cNvPr id="798" name="Shape 798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9" name="Shape 79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800" name="Shape 800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1" name="Shape 801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CN"/>
              <a:t>A.退出列印預覽</a:t>
            </a:r>
          </a:p>
        </p:txBody>
      </p:sp>
      <p:sp>
        <p:nvSpPr>
          <p:cNvPr id="802" name="Shape 802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3" name="Shape 803"/>
          <p:cNvSpPr/>
          <p:nvPr/>
        </p:nvSpPr>
        <p:spPr>
          <a:xfrm>
            <a:off x="3281550" y="3395725"/>
            <a:ext cx="656400" cy="570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4" name="Shape 804"/>
          <p:cNvSpPr/>
          <p:nvPr/>
        </p:nvSpPr>
        <p:spPr>
          <a:xfrm>
            <a:off x="3415100" y="2304137"/>
            <a:ext cx="732300" cy="637200"/>
          </a:xfrm>
          <a:prstGeom prst="wedgeEllipseCallout">
            <a:avLst>
              <a:gd fmla="val -8487" name="adj1"/>
              <a:gd fmla="val 10339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Shape 809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19.設定列印要重複的列</a:t>
            </a:r>
            <a:r>
              <a:rPr b="0" lang="zh-CN"/>
              <a:t> (2/3)</a:t>
            </a:r>
          </a:p>
        </p:txBody>
      </p:sp>
      <p:sp>
        <p:nvSpPr>
          <p:cNvPr id="810" name="Shape 810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選單 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 &gt; 格式 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  &gt; 列印範圍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   &gt; 編輯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   </a:t>
            </a:r>
          </a:p>
        </p:txBody>
      </p:sp>
      <p:sp>
        <p:nvSpPr>
          <p:cNvPr id="811" name="Shape 81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812" name="Shape 812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3" name="Shape 813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CN"/>
              <a:t>B.打開列印範圍</a:t>
            </a:r>
          </a:p>
        </p:txBody>
      </p:sp>
      <p:sp>
        <p:nvSpPr>
          <p:cNvPr id="814" name="Shape 814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5" name="Shape 8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412" y="1495512"/>
            <a:ext cx="5095875" cy="45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Shape 816"/>
          <p:cNvSpPr/>
          <p:nvPr/>
        </p:nvSpPr>
        <p:spPr>
          <a:xfrm>
            <a:off x="7609425" y="5393200"/>
            <a:ext cx="1160700" cy="35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7" name="Shape 817"/>
          <p:cNvSpPr/>
          <p:nvPr/>
        </p:nvSpPr>
        <p:spPr>
          <a:xfrm>
            <a:off x="8037825" y="4311137"/>
            <a:ext cx="732300" cy="637200"/>
          </a:xfrm>
          <a:prstGeom prst="wedgeEllipseCallout">
            <a:avLst>
              <a:gd fmla="val 1905" name="adj1"/>
              <a:gd fmla="val 10040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818" name="Shape 818"/>
          <p:cNvSpPr/>
          <p:nvPr/>
        </p:nvSpPr>
        <p:spPr>
          <a:xfrm>
            <a:off x="5802200" y="4948350"/>
            <a:ext cx="1160700" cy="35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9" name="Shape 819"/>
          <p:cNvSpPr/>
          <p:nvPr/>
        </p:nvSpPr>
        <p:spPr>
          <a:xfrm>
            <a:off x="5592925" y="1733375"/>
            <a:ext cx="732300" cy="35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Shape 8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7462" y="2568800"/>
            <a:ext cx="4314825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Shape 825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19.設定列印要重複的列</a:t>
            </a:r>
            <a:r>
              <a:rPr b="0" lang="zh-CN"/>
              <a:t> (3/3)</a:t>
            </a:r>
          </a:p>
        </p:txBody>
      </p:sp>
      <p:sp>
        <p:nvSpPr>
          <p:cNvPr id="826" name="Shape 826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設定為：$1:$2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(表示第1列跟第2列)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CN"/>
              <a:t>再按下確定</a:t>
            </a:r>
          </a:p>
        </p:txBody>
      </p:sp>
      <p:sp>
        <p:nvSpPr>
          <p:cNvPr id="827" name="Shape 82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828" name="Shape 828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CN"/>
              <a:t>C.要重複的列</a:t>
            </a:r>
          </a:p>
        </p:txBody>
      </p:sp>
      <p:sp>
        <p:nvSpPr>
          <p:cNvPr id="829" name="Shape 829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0" name="Shape 830"/>
          <p:cNvSpPr/>
          <p:nvPr/>
        </p:nvSpPr>
        <p:spPr>
          <a:xfrm>
            <a:off x="5640675" y="2533425"/>
            <a:ext cx="732300" cy="637200"/>
          </a:xfrm>
          <a:prstGeom prst="wedgeEllipseCallout">
            <a:avLst>
              <a:gd fmla="val 1905" name="adj1"/>
              <a:gd fmla="val 10040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sp>
        <p:nvSpPr>
          <p:cNvPr id="831" name="Shape 831"/>
          <p:cNvSpPr/>
          <p:nvPr/>
        </p:nvSpPr>
        <p:spPr>
          <a:xfrm>
            <a:off x="5716575" y="3616700"/>
            <a:ext cx="656400" cy="35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2" name="Shape 832"/>
          <p:cNvSpPr/>
          <p:nvPr/>
        </p:nvSpPr>
        <p:spPr>
          <a:xfrm>
            <a:off x="6953025" y="4643975"/>
            <a:ext cx="903600" cy="35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7" name="Shape 837"/>
          <p:cNvPicPr preferRelativeResize="0"/>
          <p:nvPr/>
        </p:nvPicPr>
        <p:blipFill rotWithShape="1">
          <a:blip r:embed="rId3">
            <a:alphaModFix/>
          </a:blip>
          <a:srcRect b="22899" l="0" r="0" t="0"/>
          <a:stretch/>
        </p:blipFill>
        <p:spPr>
          <a:xfrm>
            <a:off x="3667025" y="2065375"/>
            <a:ext cx="5165099" cy="4468100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Shape 838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通訊錄</a:t>
            </a:r>
          </a:p>
        </p:txBody>
      </p:sp>
      <p:sp>
        <p:nvSpPr>
          <p:cNvPr id="839" name="Shape 83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sp>
        <p:nvSpPr>
          <p:cNvPr id="840" name="Shape 840"/>
          <p:cNvSpPr txBox="1"/>
          <p:nvPr>
            <p:ph idx="1" type="body"/>
          </p:nvPr>
        </p:nvSpPr>
        <p:spPr>
          <a:xfrm>
            <a:off x="3667025" y="685225"/>
            <a:ext cx="5165100" cy="1616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請做完前面投影片的第19步</a:t>
            </a:r>
            <a:br>
              <a:rPr lang="zh-CN"/>
            </a:br>
            <a:r>
              <a:rPr lang="zh-CN"/>
              <a:t>再看看列印預覽第2頁吧</a:t>
            </a:r>
          </a:p>
        </p:txBody>
      </p:sp>
      <p:sp>
        <p:nvSpPr>
          <p:cNvPr id="841" name="Shape 841"/>
          <p:cNvSpPr/>
          <p:nvPr/>
        </p:nvSpPr>
        <p:spPr>
          <a:xfrm>
            <a:off x="4984200" y="3521575"/>
            <a:ext cx="2710800" cy="463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通訊錄</a:t>
            </a:r>
          </a:p>
        </p:txBody>
      </p:sp>
      <p:sp>
        <p:nvSpPr>
          <p:cNvPr id="847" name="Shape 847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48" name="Shape 84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</a:p>
        </p:txBody>
      </p:sp>
      <p:sp>
        <p:nvSpPr>
          <p:cNvPr id="849" name="Shape 849"/>
          <p:cNvSpPr txBox="1"/>
          <p:nvPr>
            <p:ph idx="1" type="subTitle"/>
          </p:nvPr>
        </p:nvSpPr>
        <p:spPr>
          <a:xfrm>
            <a:off x="265500" y="3692001"/>
            <a:ext cx="4045200" cy="169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完成了!</a:t>
            </a:r>
          </a:p>
        </p:txBody>
      </p:sp>
      <p:pic>
        <p:nvPicPr>
          <p:cNvPr id="850" name="Shape 8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250" y="768050"/>
            <a:ext cx="3619500" cy="5124450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Shape 855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記帳表：輸入資料</a:t>
            </a:r>
          </a:p>
        </p:txBody>
      </p:sp>
      <p:sp>
        <p:nvSpPr>
          <p:cNvPr id="856" name="Shape 85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857" name="Shape 857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Part 3-1</a:t>
            </a:r>
          </a:p>
        </p:txBody>
      </p:sp>
      <p:sp>
        <p:nvSpPr>
          <p:cNvPr id="858" name="Shape 858"/>
          <p:cNvSpPr txBox="1"/>
          <p:nvPr>
            <p:ph idx="2" type="subTitle"/>
          </p:nvPr>
        </p:nvSpPr>
        <p:spPr>
          <a:xfrm>
            <a:off x="2431475" y="3988200"/>
            <a:ext cx="6388800" cy="14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1. 開新檔案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2. 輸入欄標籤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zh-CN"/>
              <a:t>3. 輸入日期-填滿儲存格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4. 填滿隨機數字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AutoNum type="arabicPeriod"/>
            </a:pPr>
            <a:r>
              <a:rPr lang="zh-CN"/>
              <a:t>開新檔案</a:t>
            </a:r>
          </a:p>
        </p:txBody>
      </p:sp>
      <p:sp>
        <p:nvSpPr>
          <p:cNvPr id="864" name="Shape 86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5" name="Shape 86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chemeClr val="lt1"/>
                </a:solidFill>
              </a:rPr>
              <a:t>‹#›</a:t>
            </a:fld>
          </a:p>
        </p:txBody>
      </p:sp>
      <p:pic>
        <p:nvPicPr>
          <p:cNvPr id="866" name="Shape 8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119" y="1639824"/>
            <a:ext cx="8521180" cy="44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Shape 867"/>
          <p:cNvSpPr/>
          <p:nvPr/>
        </p:nvSpPr>
        <p:spPr>
          <a:xfrm>
            <a:off x="418525" y="2057550"/>
            <a:ext cx="4167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68" name="Shape 868"/>
          <p:cNvSpPr/>
          <p:nvPr/>
        </p:nvSpPr>
        <p:spPr>
          <a:xfrm rot="-8102837">
            <a:off x="780211" y="3220034"/>
            <a:ext cx="2056408" cy="6940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2. 輸入欄標籤</a:t>
            </a:r>
          </a:p>
        </p:txBody>
      </p:sp>
      <p:sp>
        <p:nvSpPr>
          <p:cNvPr id="874" name="Shape 87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5" name="Shape 87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876" name="Shape 8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641725"/>
            <a:ext cx="8991600" cy="4448175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Shape 877"/>
          <p:cNvSpPr/>
          <p:nvPr/>
        </p:nvSpPr>
        <p:spPr>
          <a:xfrm>
            <a:off x="399500" y="3313100"/>
            <a:ext cx="69627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3. 輸入日期-填滿儲存格 </a:t>
            </a:r>
            <a:r>
              <a:rPr b="0" lang="zh-CN"/>
              <a:t>(1/2)</a:t>
            </a:r>
          </a:p>
        </p:txBody>
      </p:sp>
      <p:sp>
        <p:nvSpPr>
          <p:cNvPr id="883" name="Shape 883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4" name="Shape 88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885" name="Shape 885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AutoNum type="arabicPeriod"/>
            </a:pPr>
            <a:r>
              <a:rPr lang="zh-CN"/>
              <a:t>先點選儲存格A2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zh-CN"/>
              <a:t>按著Shift鍵，再點選A32</a:t>
            </a:r>
          </a:p>
        </p:txBody>
      </p:sp>
      <p:sp>
        <p:nvSpPr>
          <p:cNvPr id="886" name="Shape 886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A.儲存格A2輸入「1」</a:t>
            </a:r>
          </a:p>
        </p:txBody>
      </p:sp>
      <p:sp>
        <p:nvSpPr>
          <p:cNvPr id="887" name="Shape 887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B.選取A2:A32</a:t>
            </a:r>
          </a:p>
        </p:txBody>
      </p:sp>
      <p:pic>
        <p:nvPicPr>
          <p:cNvPr id="888" name="Shape 888"/>
          <p:cNvPicPr preferRelativeResize="0"/>
          <p:nvPr/>
        </p:nvPicPr>
        <p:blipFill rotWithShape="1">
          <a:blip r:embed="rId3">
            <a:alphaModFix/>
          </a:blip>
          <a:srcRect b="16492" l="0" r="0" t="0"/>
          <a:stretch/>
        </p:blipFill>
        <p:spPr>
          <a:xfrm>
            <a:off x="311700" y="2568800"/>
            <a:ext cx="3999899" cy="3778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Shape 889"/>
          <p:cNvPicPr preferRelativeResize="0"/>
          <p:nvPr/>
        </p:nvPicPr>
        <p:blipFill rotWithShape="1">
          <a:blip r:embed="rId4">
            <a:alphaModFix/>
          </a:blip>
          <a:srcRect b="24006" l="0" r="0" t="0"/>
          <a:stretch/>
        </p:blipFill>
        <p:spPr>
          <a:xfrm>
            <a:off x="4832400" y="3592372"/>
            <a:ext cx="3999899" cy="275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0" name="Shape 890"/>
          <p:cNvSpPr/>
          <p:nvPr/>
        </p:nvSpPr>
        <p:spPr>
          <a:xfrm>
            <a:off x="5996550" y="3003600"/>
            <a:ext cx="1042200" cy="495600"/>
          </a:xfrm>
          <a:prstGeom prst="beve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000"/>
              <a:t>Shift</a:t>
            </a:r>
          </a:p>
        </p:txBody>
      </p:sp>
      <p:sp>
        <p:nvSpPr>
          <p:cNvPr id="891" name="Shape 891"/>
          <p:cNvSpPr/>
          <p:nvPr/>
        </p:nvSpPr>
        <p:spPr>
          <a:xfrm>
            <a:off x="428025" y="4055050"/>
            <a:ext cx="13203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2" name="Shape 892"/>
          <p:cNvSpPr/>
          <p:nvPr/>
        </p:nvSpPr>
        <p:spPr>
          <a:xfrm>
            <a:off x="4908075" y="5424750"/>
            <a:ext cx="13203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3" name="Shape 893"/>
          <p:cNvSpPr/>
          <p:nvPr/>
        </p:nvSpPr>
        <p:spPr>
          <a:xfrm>
            <a:off x="770625" y="2723675"/>
            <a:ext cx="732300" cy="637200"/>
          </a:xfrm>
          <a:prstGeom prst="wedgeEllipseCallout">
            <a:avLst>
              <a:gd fmla="val 1905" name="adj1"/>
              <a:gd fmla="val 10040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894" name="Shape 894"/>
          <p:cNvSpPr/>
          <p:nvPr/>
        </p:nvSpPr>
        <p:spPr>
          <a:xfrm>
            <a:off x="5202075" y="4426275"/>
            <a:ext cx="732300" cy="637200"/>
          </a:xfrm>
          <a:prstGeom prst="wedgeEllipseCallout">
            <a:avLst>
              <a:gd fmla="val 1905" name="adj1"/>
              <a:gd fmla="val 10040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" name="Shape 899"/>
          <p:cNvPicPr preferRelativeResize="0"/>
          <p:nvPr/>
        </p:nvPicPr>
        <p:blipFill rotWithShape="1">
          <a:blip r:embed="rId3">
            <a:alphaModFix/>
          </a:blip>
          <a:srcRect b="0" l="0" r="13201" t="0"/>
          <a:stretch/>
        </p:blipFill>
        <p:spPr>
          <a:xfrm>
            <a:off x="4007525" y="1495525"/>
            <a:ext cx="5136474" cy="5362424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Shape 90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3. 輸入日期-填滿儲存格 </a:t>
            </a:r>
            <a:r>
              <a:rPr b="0" lang="zh-CN"/>
              <a:t>(2/3)</a:t>
            </a:r>
          </a:p>
        </p:txBody>
      </p:sp>
      <p:sp>
        <p:nvSpPr>
          <p:cNvPr id="901" name="Shape 90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選單 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&gt; 工作表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 &gt; 填滿儲存格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  &gt; 序列</a:t>
            </a:r>
          </a:p>
        </p:txBody>
      </p:sp>
      <p:sp>
        <p:nvSpPr>
          <p:cNvPr id="902" name="Shape 90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903" name="Shape 903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4" name="Shape 904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CN"/>
              <a:t>C.序列</a:t>
            </a:r>
          </a:p>
        </p:txBody>
      </p:sp>
      <p:sp>
        <p:nvSpPr>
          <p:cNvPr id="905" name="Shape 905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6" name="Shape 906"/>
          <p:cNvSpPr/>
          <p:nvPr/>
        </p:nvSpPr>
        <p:spPr>
          <a:xfrm>
            <a:off x="6172200" y="1677100"/>
            <a:ext cx="7332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7" name="Shape 907"/>
          <p:cNvSpPr/>
          <p:nvPr/>
        </p:nvSpPr>
        <p:spPr>
          <a:xfrm>
            <a:off x="6419500" y="4502100"/>
            <a:ext cx="9141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8" name="Shape 908"/>
          <p:cNvSpPr/>
          <p:nvPr/>
        </p:nvSpPr>
        <p:spPr>
          <a:xfrm>
            <a:off x="7979450" y="5516850"/>
            <a:ext cx="914100" cy="259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9" name="Shape 909"/>
          <p:cNvSpPr/>
          <p:nvPr/>
        </p:nvSpPr>
        <p:spPr>
          <a:xfrm>
            <a:off x="8100000" y="4435775"/>
            <a:ext cx="732300" cy="637200"/>
          </a:xfrm>
          <a:prstGeom prst="wedgeEllipseCallout">
            <a:avLst>
              <a:gd fmla="val 1905" name="adj1"/>
              <a:gd fmla="val 10040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7800" y="2453161"/>
            <a:ext cx="5034500" cy="3705388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開啟檔案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236" name="Shape 236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按下「開啟」</a:t>
            </a:r>
          </a:p>
        </p:txBody>
      </p:sp>
      <p:sp>
        <p:nvSpPr>
          <p:cNvPr id="237" name="Shape 237"/>
          <p:cNvSpPr txBox="1"/>
          <p:nvPr>
            <p:ph idx="4" type="subTitle"/>
          </p:nvPr>
        </p:nvSpPr>
        <p:spPr>
          <a:xfrm>
            <a:off x="4033000" y="1495525"/>
            <a:ext cx="49308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選擇「收支平衡表.ods」</a:t>
            </a: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 b="0" l="0" r="14821" t="0"/>
          <a:stretch/>
        </p:blipFill>
        <p:spPr>
          <a:xfrm>
            <a:off x="311700" y="2603175"/>
            <a:ext cx="3407075" cy="34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/>
          <p:nvPr/>
        </p:nvSpPr>
        <p:spPr>
          <a:xfrm>
            <a:off x="1432775" y="3606075"/>
            <a:ext cx="676200" cy="740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6103050" y="3671550"/>
            <a:ext cx="12210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7048225" y="5727975"/>
            <a:ext cx="817800" cy="37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7466775" y="3110400"/>
            <a:ext cx="732300" cy="637200"/>
          </a:xfrm>
          <a:prstGeom prst="wedgeEllipseCallout">
            <a:avLst>
              <a:gd fmla="val -55199" name="adj1"/>
              <a:gd fmla="val 5597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243" name="Shape 243"/>
          <p:cNvSpPr/>
          <p:nvPr/>
        </p:nvSpPr>
        <p:spPr>
          <a:xfrm>
            <a:off x="7466775" y="4851025"/>
            <a:ext cx="732300" cy="637200"/>
          </a:xfrm>
          <a:prstGeom prst="wedgeEllipseCallout">
            <a:avLst>
              <a:gd fmla="val -26622" name="adj1"/>
              <a:gd fmla="val 8136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4" name="Shape 914"/>
          <p:cNvPicPr preferRelativeResize="0"/>
          <p:nvPr/>
        </p:nvPicPr>
        <p:blipFill rotWithShape="1">
          <a:blip r:embed="rId3">
            <a:alphaModFix/>
          </a:blip>
          <a:srcRect b="0" l="0" r="8908" t="0"/>
          <a:stretch/>
        </p:blipFill>
        <p:spPr>
          <a:xfrm>
            <a:off x="4832400" y="2568800"/>
            <a:ext cx="4311600" cy="42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915" name="Shape 915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3. 輸入日期-填滿儲存格 </a:t>
            </a:r>
            <a:r>
              <a:rPr b="0" lang="zh-CN"/>
              <a:t>(3/3)</a:t>
            </a:r>
          </a:p>
        </p:txBody>
      </p:sp>
      <p:sp>
        <p:nvSpPr>
          <p:cNvPr id="916" name="Shape 916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7" name="Shape 917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8" name="Shape 91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919" name="Shape 919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D.充填數列 &gt; 確定</a:t>
            </a:r>
          </a:p>
        </p:txBody>
      </p:sp>
      <p:sp>
        <p:nvSpPr>
          <p:cNvPr id="920" name="Shape 920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zh-CN"/>
              <a:t>自動把日期填到31了！</a:t>
            </a:r>
          </a:p>
        </p:txBody>
      </p:sp>
      <p:pic>
        <p:nvPicPr>
          <p:cNvPr id="921" name="Shape 9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725" y="2568800"/>
            <a:ext cx="413385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Shape 922"/>
          <p:cNvSpPr/>
          <p:nvPr/>
        </p:nvSpPr>
        <p:spPr>
          <a:xfrm>
            <a:off x="3318675" y="2948650"/>
            <a:ext cx="914100" cy="33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3" name="Shape 923"/>
          <p:cNvSpPr/>
          <p:nvPr/>
        </p:nvSpPr>
        <p:spPr>
          <a:xfrm>
            <a:off x="2306200" y="2568800"/>
            <a:ext cx="732300" cy="637200"/>
          </a:xfrm>
          <a:prstGeom prst="wedgeEllipseCallout">
            <a:avLst>
              <a:gd fmla="val 63710" name="adj1"/>
              <a:gd fmla="val 2901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</a:p>
        </p:txBody>
      </p:sp>
      <p:sp>
        <p:nvSpPr>
          <p:cNvPr id="924" name="Shape 924"/>
          <p:cNvSpPr/>
          <p:nvPr/>
        </p:nvSpPr>
        <p:spPr>
          <a:xfrm>
            <a:off x="4832400" y="3700075"/>
            <a:ext cx="1569000" cy="2159100"/>
          </a:xfrm>
          <a:prstGeom prst="roundRect">
            <a:avLst>
              <a:gd fmla="val 1028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" name="Shape 929"/>
          <p:cNvPicPr preferRelativeResize="0"/>
          <p:nvPr/>
        </p:nvPicPr>
        <p:blipFill rotWithShape="1">
          <a:blip r:embed="rId3">
            <a:alphaModFix/>
          </a:blip>
          <a:srcRect b="13382" l="0" r="9926" t="0"/>
          <a:stretch/>
        </p:blipFill>
        <p:spPr>
          <a:xfrm>
            <a:off x="751950" y="1639825"/>
            <a:ext cx="6847974" cy="5218124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Shape 93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3. 輸入日期-填滿儲存格</a:t>
            </a:r>
          </a:p>
        </p:txBody>
      </p:sp>
      <p:sp>
        <p:nvSpPr>
          <p:cNvPr id="931" name="Shape 93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932" name="Shape 932"/>
          <p:cNvSpPr/>
          <p:nvPr/>
        </p:nvSpPr>
        <p:spPr>
          <a:xfrm rot="-900060">
            <a:off x="418555" y="399435"/>
            <a:ext cx="1702623" cy="723053"/>
          </a:xfrm>
          <a:prstGeom prst="wedgeRoundRectCallout">
            <a:avLst>
              <a:gd fmla="val 44848" name="adj1"/>
              <a:gd fmla="val 75964" name="adj2"/>
              <a:gd fmla="val 0" name="adj3"/>
            </a:avLst>
          </a:prstGeom>
          <a:solidFill>
            <a:srgbClr val="0066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800">
                <a:solidFill>
                  <a:srgbClr val="FFFFFF"/>
                </a:solidFill>
              </a:rPr>
              <a:t>高手用的</a:t>
            </a:r>
          </a:p>
        </p:txBody>
      </p:sp>
      <p:sp>
        <p:nvSpPr>
          <p:cNvPr id="933" name="Shape 933"/>
          <p:cNvSpPr/>
          <p:nvPr/>
        </p:nvSpPr>
        <p:spPr>
          <a:xfrm>
            <a:off x="3089550" y="5546600"/>
            <a:ext cx="5302500" cy="637200"/>
          </a:xfrm>
          <a:prstGeom prst="wedgeRoundRectCallout">
            <a:avLst>
              <a:gd fmla="val -59422" name="adj1"/>
              <a:gd fmla="val 3937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B.一直拉到要填充的範圍</a:t>
            </a:r>
          </a:p>
        </p:txBody>
      </p:sp>
      <p:sp>
        <p:nvSpPr>
          <p:cNvPr id="934" name="Shape 934"/>
          <p:cNvSpPr/>
          <p:nvPr/>
        </p:nvSpPr>
        <p:spPr>
          <a:xfrm>
            <a:off x="3089550" y="2922300"/>
            <a:ext cx="3845400" cy="1614300"/>
          </a:xfrm>
          <a:prstGeom prst="wedgeRectCallout">
            <a:avLst>
              <a:gd fmla="val -60321" name="adj1"/>
              <a:gd fmla="val 21757" name="adj2"/>
            </a:avLst>
          </a:prstGeom>
          <a:solidFill>
            <a:schemeClr val="lt1"/>
          </a:solidFill>
          <a:ln cap="flat" cmpd="sng" w="38100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5" name="Shape 935"/>
          <p:cNvPicPr preferRelativeResize="0"/>
          <p:nvPr/>
        </p:nvPicPr>
        <p:blipFill rotWithShape="1">
          <a:blip r:embed="rId3">
            <a:alphaModFix/>
          </a:blip>
          <a:srcRect b="55864" l="4444" r="75906" t="35461"/>
          <a:stretch/>
        </p:blipFill>
        <p:spPr>
          <a:xfrm>
            <a:off x="3282375" y="3130524"/>
            <a:ext cx="3424599" cy="119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Shape 936"/>
          <p:cNvSpPr/>
          <p:nvPr/>
        </p:nvSpPr>
        <p:spPr>
          <a:xfrm>
            <a:off x="2390175" y="4039944"/>
            <a:ext cx="169200" cy="249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7" name="Shape 937"/>
          <p:cNvSpPr/>
          <p:nvPr/>
        </p:nvSpPr>
        <p:spPr>
          <a:xfrm>
            <a:off x="6261475" y="3785699"/>
            <a:ext cx="370800" cy="359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8" name="Shape 938"/>
          <p:cNvSpPr/>
          <p:nvPr/>
        </p:nvSpPr>
        <p:spPr>
          <a:xfrm>
            <a:off x="2626025" y="4452737"/>
            <a:ext cx="732300" cy="637200"/>
          </a:xfrm>
          <a:prstGeom prst="wedgeEllipseCallout">
            <a:avLst>
              <a:gd fmla="val -58828" name="adj1"/>
              <a:gd fmla="val -5616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Shape 943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試算表</a:t>
            </a:r>
          </a:p>
        </p:txBody>
      </p:sp>
      <p:sp>
        <p:nvSpPr>
          <p:cNvPr id="944" name="Shape 944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CN"/>
              <a:t>請試著照前面投影片的1-3步</a:t>
            </a:r>
            <a:br>
              <a:rPr lang="zh-CN"/>
            </a:br>
            <a:r>
              <a:rPr lang="zh-CN"/>
              <a:t>完成下圖的表格吧</a:t>
            </a:r>
          </a:p>
        </p:txBody>
      </p:sp>
      <p:sp>
        <p:nvSpPr>
          <p:cNvPr id="945" name="Shape 945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pic>
        <p:nvPicPr>
          <p:cNvPr id="946" name="Shape 9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5" y="2013103"/>
            <a:ext cx="4885399" cy="4426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1" name="Shape 951"/>
          <p:cNvPicPr preferRelativeResize="0"/>
          <p:nvPr/>
        </p:nvPicPr>
        <p:blipFill rotWithShape="1">
          <a:blip r:embed="rId3">
            <a:alphaModFix/>
          </a:blip>
          <a:srcRect b="0" l="0" r="8908" t="0"/>
          <a:stretch/>
        </p:blipFill>
        <p:spPr>
          <a:xfrm>
            <a:off x="4832400" y="2568800"/>
            <a:ext cx="4311600" cy="42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952" name="Shape 952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輸入資料</a:t>
            </a:r>
          </a:p>
        </p:txBody>
      </p:sp>
      <p:sp>
        <p:nvSpPr>
          <p:cNvPr id="953" name="Shape 953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4" name="Shape 95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955" name="Shape 955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6" name="Shape 956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手動輸入</a:t>
            </a:r>
          </a:p>
          <a:p>
            <a:pPr lvl="0">
              <a:spcBef>
                <a:spcPts val="0"/>
              </a:spcBef>
              <a:buNone/>
            </a:pPr>
            <a:r>
              <a:rPr b="0" lang="zh-CN" sz="2400"/>
              <a:t>(回家自己做)</a:t>
            </a:r>
          </a:p>
        </p:txBody>
      </p:sp>
      <p:sp>
        <p:nvSpPr>
          <p:cNvPr id="957" name="Shape 957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填滿隨機數字</a:t>
            </a:r>
          </a:p>
          <a:p>
            <a:pPr lvl="0">
              <a:spcBef>
                <a:spcPts val="0"/>
              </a:spcBef>
              <a:buNone/>
            </a:pPr>
            <a:r>
              <a:rPr b="0" lang="zh-CN" sz="2400"/>
              <a:t>(上課練習用)</a:t>
            </a:r>
          </a:p>
        </p:txBody>
      </p:sp>
      <p:pic>
        <p:nvPicPr>
          <p:cNvPr id="958" name="Shape 9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568799"/>
            <a:ext cx="3999899" cy="3593130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Shape 959"/>
          <p:cNvSpPr/>
          <p:nvPr/>
        </p:nvSpPr>
        <p:spPr>
          <a:xfrm>
            <a:off x="1739725" y="4812975"/>
            <a:ext cx="1218600" cy="33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0" name="Shape 960"/>
          <p:cNvSpPr txBox="1"/>
          <p:nvPr>
            <p:ph idx="3" type="subTitle"/>
          </p:nvPr>
        </p:nvSpPr>
        <p:spPr>
          <a:xfrm>
            <a:off x="2572050" y="1495525"/>
            <a:ext cx="3999900" cy="1041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0" lang="zh-CN" sz="2400"/>
              <a:t>或是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" name="Shape 965"/>
          <p:cNvPicPr preferRelativeResize="0"/>
          <p:nvPr/>
        </p:nvPicPr>
        <p:blipFill rotWithShape="1">
          <a:blip r:embed="rId3">
            <a:alphaModFix/>
          </a:blip>
          <a:srcRect b="0" l="0" r="13058" t="0"/>
          <a:stretch/>
        </p:blipFill>
        <p:spPr>
          <a:xfrm>
            <a:off x="5028642" y="2568800"/>
            <a:ext cx="4115356" cy="42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Shape 96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4. 填滿隨機數字</a:t>
            </a:r>
            <a:r>
              <a:rPr b="0" lang="zh-CN"/>
              <a:t> (1/2)</a:t>
            </a:r>
          </a:p>
        </p:txBody>
      </p:sp>
      <p:sp>
        <p:nvSpPr>
          <p:cNvPr id="967" name="Shape 967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8" name="Shape 96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969" name="Shape 969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/>
              <a:t>A.選取儲存格B2:E2</a:t>
            </a:r>
          </a:p>
        </p:txBody>
      </p:sp>
      <p:sp>
        <p:nvSpPr>
          <p:cNvPr id="970" name="Shape 970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lang="zh-CN"/>
              <a:t>B.選單&gt;工作表</a:t>
            </a:r>
          </a:p>
          <a:p>
            <a:pPr lvl="0" algn="l">
              <a:spcBef>
                <a:spcPts val="0"/>
              </a:spcBef>
              <a:buNone/>
            </a:pPr>
            <a:r>
              <a:rPr lang="zh-CN"/>
              <a:t>&gt;填滿儲存格&gt;隨機數字</a:t>
            </a:r>
          </a:p>
        </p:txBody>
      </p:sp>
      <p:pic>
        <p:nvPicPr>
          <p:cNvPr id="971" name="Shape 971"/>
          <p:cNvPicPr preferRelativeResize="0"/>
          <p:nvPr/>
        </p:nvPicPr>
        <p:blipFill rotWithShape="1">
          <a:blip r:embed="rId4">
            <a:alphaModFix/>
          </a:blip>
          <a:srcRect b="0" l="0" r="0" t="32359"/>
          <a:stretch/>
        </p:blipFill>
        <p:spPr>
          <a:xfrm>
            <a:off x="311700" y="4666402"/>
            <a:ext cx="3999900" cy="1773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Shape 9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7" y="2568800"/>
            <a:ext cx="3999900" cy="1904714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Shape 973"/>
          <p:cNvSpPr/>
          <p:nvPr/>
        </p:nvSpPr>
        <p:spPr>
          <a:xfrm>
            <a:off x="1235600" y="4061525"/>
            <a:ext cx="961500" cy="33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4" name="Shape 974"/>
          <p:cNvSpPr/>
          <p:nvPr/>
        </p:nvSpPr>
        <p:spPr>
          <a:xfrm>
            <a:off x="3271125" y="6039975"/>
            <a:ext cx="961500" cy="33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5" name="Shape 975"/>
          <p:cNvSpPr/>
          <p:nvPr/>
        </p:nvSpPr>
        <p:spPr>
          <a:xfrm rot="2696592">
            <a:off x="1905437" y="4786776"/>
            <a:ext cx="1283823" cy="69409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6" name="Shape 976"/>
          <p:cNvSpPr/>
          <p:nvPr/>
        </p:nvSpPr>
        <p:spPr>
          <a:xfrm>
            <a:off x="3424250" y="4691475"/>
            <a:ext cx="2625300" cy="884700"/>
          </a:xfrm>
          <a:prstGeom prst="wedgeRoundRectCallout">
            <a:avLst>
              <a:gd fmla="val -32610" name="adj1"/>
              <a:gd fmla="val 87374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400">
                <a:latin typeface="Impact"/>
                <a:ea typeface="Impact"/>
                <a:cs typeface="Impact"/>
                <a:sym typeface="Impact"/>
              </a:rPr>
              <a:t>搭配Shift鍵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400">
                <a:latin typeface="Impact"/>
                <a:ea typeface="Impact"/>
                <a:cs typeface="Impact"/>
                <a:sym typeface="Impact"/>
              </a:rPr>
              <a:t>選取範圍儲存格</a:t>
            </a:r>
          </a:p>
        </p:txBody>
      </p:sp>
      <p:sp>
        <p:nvSpPr>
          <p:cNvPr id="977" name="Shape 977"/>
          <p:cNvSpPr/>
          <p:nvPr/>
        </p:nvSpPr>
        <p:spPr>
          <a:xfrm>
            <a:off x="4617325" y="4611075"/>
            <a:ext cx="1042200" cy="495600"/>
          </a:xfrm>
          <a:prstGeom prst="beve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000"/>
              <a:t>Shift</a:t>
            </a:r>
          </a:p>
        </p:txBody>
      </p:sp>
      <p:sp>
        <p:nvSpPr>
          <p:cNvPr id="978" name="Shape 978"/>
          <p:cNvSpPr/>
          <p:nvPr/>
        </p:nvSpPr>
        <p:spPr>
          <a:xfrm>
            <a:off x="8122125" y="5832675"/>
            <a:ext cx="961500" cy="33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9" name="Shape 979"/>
          <p:cNvSpPr/>
          <p:nvPr/>
        </p:nvSpPr>
        <p:spPr>
          <a:xfrm>
            <a:off x="6914125" y="5005150"/>
            <a:ext cx="961500" cy="33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0" name="Shape 980"/>
          <p:cNvSpPr/>
          <p:nvPr/>
        </p:nvSpPr>
        <p:spPr>
          <a:xfrm>
            <a:off x="6752425" y="2693800"/>
            <a:ext cx="590700" cy="33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1" name="Shape 981"/>
          <p:cNvSpPr/>
          <p:nvPr/>
        </p:nvSpPr>
        <p:spPr>
          <a:xfrm>
            <a:off x="4437950" y="5948150"/>
            <a:ext cx="732300" cy="637200"/>
          </a:xfrm>
          <a:prstGeom prst="wedgeEllipseCallout">
            <a:avLst>
              <a:gd fmla="val -84518" name="adj1"/>
              <a:gd fmla="val -424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982" name="Shape 982"/>
          <p:cNvSpPr/>
          <p:nvPr/>
        </p:nvSpPr>
        <p:spPr>
          <a:xfrm>
            <a:off x="8351325" y="4691475"/>
            <a:ext cx="732300" cy="637200"/>
          </a:xfrm>
          <a:prstGeom prst="wedgeEllipseCallout">
            <a:avLst>
              <a:gd fmla="val 1905" name="adj1"/>
              <a:gd fmla="val 10040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Shape 98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4. 填滿隨機數字</a:t>
            </a:r>
            <a:r>
              <a:rPr b="0" lang="zh-CN"/>
              <a:t> (2/2)</a:t>
            </a:r>
          </a:p>
        </p:txBody>
      </p:sp>
      <p:sp>
        <p:nvSpPr>
          <p:cNvPr id="988" name="Shape 988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9" name="Shape 989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0" name="Shape 990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C.隨機數生成器</a:t>
            </a:r>
          </a:p>
        </p:txBody>
      </p:sp>
      <p:sp>
        <p:nvSpPr>
          <p:cNvPr id="991" name="Shape 991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完成隨機數</a:t>
            </a:r>
          </a:p>
        </p:txBody>
      </p:sp>
      <p:pic>
        <p:nvPicPr>
          <p:cNvPr id="992" name="Shape 9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68800"/>
            <a:ext cx="3999900" cy="4040925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Shape 993"/>
          <p:cNvSpPr/>
          <p:nvPr/>
        </p:nvSpPr>
        <p:spPr>
          <a:xfrm>
            <a:off x="2310450" y="6123375"/>
            <a:ext cx="961500" cy="33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4" name="Shape 994"/>
          <p:cNvSpPr/>
          <p:nvPr/>
        </p:nvSpPr>
        <p:spPr>
          <a:xfrm>
            <a:off x="2462625" y="3690550"/>
            <a:ext cx="1674900" cy="970200"/>
          </a:xfrm>
          <a:prstGeom prst="roundRect">
            <a:avLst>
              <a:gd fmla="val 11860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95" name="Shape 995"/>
          <p:cNvPicPr preferRelativeResize="0"/>
          <p:nvPr/>
        </p:nvPicPr>
        <p:blipFill rotWithShape="1">
          <a:blip r:embed="rId4">
            <a:alphaModFix/>
          </a:blip>
          <a:srcRect b="0" l="0" r="8908" t="0"/>
          <a:stretch/>
        </p:blipFill>
        <p:spPr>
          <a:xfrm>
            <a:off x="4832400" y="2568800"/>
            <a:ext cx="4311600" cy="42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Shape 99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997" name="Shape 997"/>
          <p:cNvSpPr/>
          <p:nvPr/>
        </p:nvSpPr>
        <p:spPr>
          <a:xfrm>
            <a:off x="5630050" y="3774550"/>
            <a:ext cx="2844900" cy="2769600"/>
          </a:xfrm>
          <a:prstGeom prst="roundRect">
            <a:avLst>
              <a:gd fmla="val 2174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8" name="Shape 998"/>
          <p:cNvSpPr/>
          <p:nvPr/>
        </p:nvSpPr>
        <p:spPr>
          <a:xfrm>
            <a:off x="1431050" y="3927287"/>
            <a:ext cx="732300" cy="637200"/>
          </a:xfrm>
          <a:prstGeom prst="wedgeEllipseCallout">
            <a:avLst>
              <a:gd fmla="val 79305" name="adj1"/>
              <a:gd fmla="val 92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" name="Shape 10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67025" y="2013100"/>
            <a:ext cx="4885399" cy="4427012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Shape 1004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試算表</a:t>
            </a:r>
          </a:p>
        </p:txBody>
      </p:sp>
      <p:sp>
        <p:nvSpPr>
          <p:cNvPr id="1005" name="Shape 1005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請試著照前面投影片的第4步</a:t>
            </a:r>
            <a:br>
              <a:rPr lang="zh-CN"/>
            </a:br>
            <a:r>
              <a:rPr lang="zh-CN"/>
              <a:t>完成下圖的表格吧</a:t>
            </a:r>
          </a:p>
        </p:txBody>
      </p:sp>
      <p:sp>
        <p:nvSpPr>
          <p:cNvPr id="1006" name="Shape 100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記帳表：總計</a:t>
            </a:r>
          </a:p>
        </p:txBody>
      </p:sp>
      <p:sp>
        <p:nvSpPr>
          <p:cNvPr id="1012" name="Shape 101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013" name="Shape 1013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Part 3-2</a:t>
            </a:r>
          </a:p>
        </p:txBody>
      </p:sp>
      <p:sp>
        <p:nvSpPr>
          <p:cNvPr id="1014" name="Shape 1014"/>
          <p:cNvSpPr txBox="1"/>
          <p:nvPr>
            <p:ph idx="2" type="subTitle"/>
          </p:nvPr>
        </p:nvSpPr>
        <p:spPr>
          <a:xfrm>
            <a:off x="2431475" y="3988200"/>
            <a:ext cx="6388800" cy="14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5. 製作總計列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zh-CN"/>
              <a:t>6. 複製總計公式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7. 製作總計欄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Shape 1019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5. 製作總計列 </a:t>
            </a:r>
            <a:r>
              <a:rPr b="0" lang="zh-CN"/>
              <a:t>(1/2)</a:t>
            </a:r>
          </a:p>
        </p:txBody>
      </p:sp>
      <p:sp>
        <p:nvSpPr>
          <p:cNvPr id="1020" name="Shape 1020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1" name="Shape 102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022" name="Shape 1022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3" name="Shape 1023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/>
              <a:t>A.儲存格A33</a:t>
            </a:r>
          </a:p>
          <a:p>
            <a:pPr lvl="0" algn="l">
              <a:spcBef>
                <a:spcPts val="0"/>
              </a:spcBef>
              <a:buNone/>
            </a:pPr>
            <a:r>
              <a:rPr lang="zh-CN"/>
              <a:t>輸入「總計」</a:t>
            </a:r>
          </a:p>
        </p:txBody>
      </p:sp>
      <p:sp>
        <p:nvSpPr>
          <p:cNvPr id="1024" name="Shape 1024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zh-CN"/>
              <a:t>C.工具列&gt;小計</a:t>
            </a:r>
          </a:p>
        </p:txBody>
      </p:sp>
      <p:pic>
        <p:nvPicPr>
          <p:cNvPr id="1025" name="Shape 1025"/>
          <p:cNvPicPr preferRelativeResize="0"/>
          <p:nvPr/>
        </p:nvPicPr>
        <p:blipFill rotWithShape="1">
          <a:blip r:embed="rId3">
            <a:alphaModFix/>
          </a:blip>
          <a:srcRect b="5848" l="0" r="25395" t="14470"/>
          <a:stretch/>
        </p:blipFill>
        <p:spPr>
          <a:xfrm>
            <a:off x="268175" y="2568800"/>
            <a:ext cx="3999899" cy="38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Shape 1026"/>
          <p:cNvSpPr/>
          <p:nvPr/>
        </p:nvSpPr>
        <p:spPr>
          <a:xfrm>
            <a:off x="360525" y="4706100"/>
            <a:ext cx="961500" cy="33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7" name="Shape 1027"/>
          <p:cNvSpPr/>
          <p:nvPr/>
        </p:nvSpPr>
        <p:spPr>
          <a:xfrm>
            <a:off x="1592750" y="4907012"/>
            <a:ext cx="732300" cy="637200"/>
          </a:xfrm>
          <a:prstGeom prst="wedgeEllipseCallout">
            <a:avLst>
              <a:gd fmla="val -66172" name="adj1"/>
              <a:gd fmla="val -3191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pic>
        <p:nvPicPr>
          <p:cNvPr id="1028" name="Shape 1028"/>
          <p:cNvPicPr preferRelativeResize="0"/>
          <p:nvPr/>
        </p:nvPicPr>
        <p:blipFill rotWithShape="1">
          <a:blip r:embed="rId4">
            <a:alphaModFix/>
          </a:blip>
          <a:srcRect b="36510" l="0" r="49929" t="12110"/>
          <a:stretch/>
        </p:blipFill>
        <p:spPr>
          <a:xfrm>
            <a:off x="4832400" y="2568800"/>
            <a:ext cx="3999899" cy="3719365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Shape 1029"/>
          <p:cNvSpPr/>
          <p:nvPr/>
        </p:nvSpPr>
        <p:spPr>
          <a:xfrm>
            <a:off x="6609775" y="5143650"/>
            <a:ext cx="1646400" cy="54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0" name="Shape 1030"/>
          <p:cNvSpPr/>
          <p:nvPr/>
        </p:nvSpPr>
        <p:spPr>
          <a:xfrm>
            <a:off x="6781000" y="3212775"/>
            <a:ext cx="590700" cy="54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1" name="Shape 1031"/>
          <p:cNvSpPr txBox="1"/>
          <p:nvPr>
            <p:ph idx="4" type="subTitle"/>
          </p:nvPr>
        </p:nvSpPr>
        <p:spPr>
          <a:xfrm>
            <a:off x="257205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B.選取儲存格B33</a:t>
            </a:r>
          </a:p>
        </p:txBody>
      </p:sp>
      <p:sp>
        <p:nvSpPr>
          <p:cNvPr id="1032" name="Shape 1032"/>
          <p:cNvSpPr/>
          <p:nvPr/>
        </p:nvSpPr>
        <p:spPr>
          <a:xfrm>
            <a:off x="5435500" y="5373087"/>
            <a:ext cx="732300" cy="637200"/>
          </a:xfrm>
          <a:prstGeom prst="wedgeEllipseCallout">
            <a:avLst>
              <a:gd fmla="val 80606" name="adj1"/>
              <a:gd fmla="val -2296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1033" name="Shape 1033"/>
          <p:cNvSpPr/>
          <p:nvPr/>
        </p:nvSpPr>
        <p:spPr>
          <a:xfrm>
            <a:off x="5777925" y="3413662"/>
            <a:ext cx="732300" cy="637200"/>
          </a:xfrm>
          <a:prstGeom prst="wedgeEllipseCallout">
            <a:avLst>
              <a:gd fmla="val 80606" name="adj1"/>
              <a:gd fmla="val -2296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Shape 1038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5. 製作總計列 </a:t>
            </a:r>
            <a:r>
              <a:rPr b="0" lang="zh-CN"/>
              <a:t>(2/2)</a:t>
            </a:r>
          </a:p>
        </p:txBody>
      </p:sp>
      <p:sp>
        <p:nvSpPr>
          <p:cNvPr id="1039" name="Shape 103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0" name="Shape 1040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1" name="Shape 104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042" name="Shape 1042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D.接受公式</a:t>
            </a:r>
          </a:p>
        </p:txBody>
      </p:sp>
      <p:sp>
        <p:nvSpPr>
          <p:cNvPr id="1043" name="Shape 1043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完成一格統計了</a:t>
            </a:r>
          </a:p>
        </p:txBody>
      </p:sp>
      <p:pic>
        <p:nvPicPr>
          <p:cNvPr id="1044" name="Shape 1044"/>
          <p:cNvPicPr preferRelativeResize="0"/>
          <p:nvPr/>
        </p:nvPicPr>
        <p:blipFill rotWithShape="1">
          <a:blip r:embed="rId3">
            <a:alphaModFix/>
          </a:blip>
          <a:srcRect b="40150" l="0" r="46146" t="8308"/>
          <a:stretch/>
        </p:blipFill>
        <p:spPr>
          <a:xfrm>
            <a:off x="249350" y="2568799"/>
            <a:ext cx="4062249" cy="352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Shape 1045"/>
          <p:cNvSpPr/>
          <p:nvPr/>
        </p:nvSpPr>
        <p:spPr>
          <a:xfrm>
            <a:off x="2396050" y="3431550"/>
            <a:ext cx="590700" cy="54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6" name="Shape 1046"/>
          <p:cNvSpPr/>
          <p:nvPr/>
        </p:nvSpPr>
        <p:spPr>
          <a:xfrm>
            <a:off x="1288350" y="2928562"/>
            <a:ext cx="732300" cy="637200"/>
          </a:xfrm>
          <a:prstGeom prst="wedgeEllipseCallout">
            <a:avLst>
              <a:gd fmla="val 85802" name="adj1"/>
              <a:gd fmla="val 3226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</a:p>
        </p:txBody>
      </p:sp>
      <p:pic>
        <p:nvPicPr>
          <p:cNvPr id="1047" name="Shape 1047"/>
          <p:cNvPicPr preferRelativeResize="0"/>
          <p:nvPr/>
        </p:nvPicPr>
        <p:blipFill rotWithShape="1">
          <a:blip r:embed="rId4">
            <a:alphaModFix/>
          </a:blip>
          <a:srcRect b="40148" l="0" r="38423" t="0"/>
          <a:stretch/>
        </p:blipFill>
        <p:spPr>
          <a:xfrm>
            <a:off x="4832400" y="2568800"/>
            <a:ext cx="3999899" cy="352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" name="Shape 1048"/>
          <p:cNvSpPr/>
          <p:nvPr/>
        </p:nvSpPr>
        <p:spPr>
          <a:xfrm>
            <a:off x="6238825" y="5286350"/>
            <a:ext cx="1437300" cy="54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295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>
            <p:ph type="title"/>
          </p:nvPr>
        </p:nvSpPr>
        <p:spPr>
          <a:xfrm>
            <a:off x="311700" y="332641"/>
            <a:ext cx="8520600" cy="810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月收支表</a:t>
            </a:r>
          </a:p>
        </p:txBody>
      </p:sp>
      <p:sp>
        <p:nvSpPr>
          <p:cNvPr id="250" name="Shape 25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251" name="Shape 251"/>
          <p:cNvSpPr/>
          <p:nvPr/>
        </p:nvSpPr>
        <p:spPr>
          <a:xfrm>
            <a:off x="1719450" y="1181900"/>
            <a:ext cx="1381500" cy="842700"/>
          </a:xfrm>
          <a:prstGeom prst="wedgeRoundRectCallout">
            <a:avLst>
              <a:gd fmla="val -957" name="adj1"/>
              <a:gd fmla="val 88543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日期</a:t>
            </a:r>
          </a:p>
        </p:txBody>
      </p:sp>
      <p:sp>
        <p:nvSpPr>
          <p:cNvPr id="252" name="Shape 252"/>
          <p:cNvSpPr/>
          <p:nvPr/>
        </p:nvSpPr>
        <p:spPr>
          <a:xfrm>
            <a:off x="1995275" y="3579100"/>
            <a:ext cx="2380200" cy="842700"/>
          </a:xfrm>
          <a:prstGeom prst="wedgeRoundRectCallout">
            <a:avLst>
              <a:gd fmla="val -73886" name="adj1"/>
              <a:gd fmla="val 612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支出項目</a:t>
            </a:r>
          </a:p>
        </p:txBody>
      </p:sp>
      <p:sp>
        <p:nvSpPr>
          <p:cNvPr id="253" name="Shape 253"/>
          <p:cNvSpPr/>
          <p:nvPr/>
        </p:nvSpPr>
        <p:spPr>
          <a:xfrm>
            <a:off x="1995275" y="5310250"/>
            <a:ext cx="2380200" cy="842700"/>
          </a:xfrm>
          <a:prstGeom prst="wedgeRoundRectCallout">
            <a:avLst>
              <a:gd fmla="val -73886" name="adj1"/>
              <a:gd fmla="val 612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收入項目</a:t>
            </a:r>
          </a:p>
        </p:txBody>
      </p:sp>
      <p:sp>
        <p:nvSpPr>
          <p:cNvPr id="254" name="Shape 254"/>
          <p:cNvSpPr/>
          <p:nvPr/>
        </p:nvSpPr>
        <p:spPr>
          <a:xfrm>
            <a:off x="4839325" y="3444475"/>
            <a:ext cx="1381500" cy="842700"/>
          </a:xfrm>
          <a:prstGeom prst="wedgeRoundRectCallout">
            <a:avLst>
              <a:gd fmla="val 85105" name="adj1"/>
              <a:gd fmla="val 18708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總計</a:t>
            </a:r>
          </a:p>
        </p:txBody>
      </p:sp>
      <p:sp>
        <p:nvSpPr>
          <p:cNvPr id="255" name="Shape 255"/>
          <p:cNvSpPr/>
          <p:nvPr/>
        </p:nvSpPr>
        <p:spPr>
          <a:xfrm>
            <a:off x="5429050" y="5873050"/>
            <a:ext cx="1381500" cy="842700"/>
          </a:xfrm>
          <a:prstGeom prst="wedgeRoundRectCallout">
            <a:avLst>
              <a:gd fmla="val -77383" name="adj1"/>
              <a:gd fmla="val 3640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月份</a:t>
            </a:r>
          </a:p>
        </p:txBody>
      </p:sp>
      <p:sp>
        <p:nvSpPr>
          <p:cNvPr id="256" name="Shape 256"/>
          <p:cNvSpPr/>
          <p:nvPr/>
        </p:nvSpPr>
        <p:spPr>
          <a:xfrm>
            <a:off x="951175" y="6487050"/>
            <a:ext cx="3947400" cy="323400"/>
          </a:xfrm>
          <a:prstGeom prst="roundRect">
            <a:avLst>
              <a:gd fmla="val 888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Shape 1053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4" name="Shape 1054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5" name="Shape 1055"/>
          <p:cNvPicPr preferRelativeResize="0"/>
          <p:nvPr/>
        </p:nvPicPr>
        <p:blipFill rotWithShape="1">
          <a:blip r:embed="rId3">
            <a:alphaModFix/>
          </a:blip>
          <a:srcRect b="23389" l="0" r="0" t="0"/>
          <a:stretch/>
        </p:blipFill>
        <p:spPr>
          <a:xfrm>
            <a:off x="11325" y="2568800"/>
            <a:ext cx="9144000" cy="387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Shape 1056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6.複製總計公式</a:t>
            </a:r>
            <a:r>
              <a:rPr b="0" lang="zh-CN"/>
              <a:t> (1/3)</a:t>
            </a:r>
          </a:p>
        </p:txBody>
      </p:sp>
      <p:sp>
        <p:nvSpPr>
          <p:cNvPr id="1057" name="Shape 105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058" name="Shape 1058"/>
          <p:cNvSpPr txBox="1"/>
          <p:nvPr>
            <p:ph idx="3" type="subTitle"/>
          </p:nvPr>
        </p:nvSpPr>
        <p:spPr>
          <a:xfrm>
            <a:off x="257205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A.選取儲存格B33:E33</a:t>
            </a:r>
          </a:p>
        </p:txBody>
      </p:sp>
      <p:sp>
        <p:nvSpPr>
          <p:cNvPr id="1059" name="Shape 1059"/>
          <p:cNvSpPr/>
          <p:nvPr/>
        </p:nvSpPr>
        <p:spPr>
          <a:xfrm>
            <a:off x="1663650" y="5723900"/>
            <a:ext cx="5489100" cy="544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0" name="Shape 1060"/>
          <p:cNvSpPr/>
          <p:nvPr/>
        </p:nvSpPr>
        <p:spPr>
          <a:xfrm>
            <a:off x="7066325" y="4926037"/>
            <a:ext cx="732300" cy="637200"/>
          </a:xfrm>
          <a:prstGeom prst="wedgeEllipseCallout">
            <a:avLst>
              <a:gd fmla="val -58965" name="adj1"/>
              <a:gd fmla="val 6660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6.複製總計公式</a:t>
            </a:r>
            <a:r>
              <a:rPr b="0" lang="zh-CN"/>
              <a:t> (2/3)</a:t>
            </a:r>
          </a:p>
        </p:txBody>
      </p:sp>
      <p:sp>
        <p:nvSpPr>
          <p:cNvPr id="1066" name="Shape 1066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選單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&gt; 工作表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 &gt; 填滿儲存格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  &gt; 右</a:t>
            </a:r>
          </a:p>
        </p:txBody>
      </p:sp>
      <p:sp>
        <p:nvSpPr>
          <p:cNvPr id="1067" name="Shape 1067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8" name="Shape 106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069" name="Shape 1069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/>
              <a:t>B.填滿儲存格</a:t>
            </a:r>
          </a:p>
        </p:txBody>
      </p:sp>
      <p:sp>
        <p:nvSpPr>
          <p:cNvPr id="1070" name="Shape 1070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71" name="Shape 1071"/>
          <p:cNvPicPr preferRelativeResize="0"/>
          <p:nvPr/>
        </p:nvPicPr>
        <p:blipFill rotWithShape="1">
          <a:blip r:embed="rId3">
            <a:alphaModFix/>
          </a:blip>
          <a:srcRect b="0" l="9421" r="20324" t="0"/>
          <a:stretch/>
        </p:blipFill>
        <p:spPr>
          <a:xfrm>
            <a:off x="3300599" y="1495525"/>
            <a:ext cx="5843399" cy="45964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2" name="Shape 1072"/>
          <p:cNvSpPr/>
          <p:nvPr/>
        </p:nvSpPr>
        <p:spPr>
          <a:xfrm>
            <a:off x="5002275" y="1759920"/>
            <a:ext cx="780900" cy="35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3" name="Shape 1073"/>
          <p:cNvSpPr/>
          <p:nvPr/>
        </p:nvSpPr>
        <p:spPr>
          <a:xfrm>
            <a:off x="7547100" y="4260212"/>
            <a:ext cx="732300" cy="637200"/>
          </a:xfrm>
          <a:prstGeom prst="wedgeEllipseCallout">
            <a:avLst>
              <a:gd fmla="val -34992" name="adj1"/>
              <a:gd fmla="val 8302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1074" name="Shape 1074"/>
          <p:cNvSpPr/>
          <p:nvPr/>
        </p:nvSpPr>
        <p:spPr>
          <a:xfrm>
            <a:off x="5344700" y="5012950"/>
            <a:ext cx="942600" cy="35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5" name="Shape 1075"/>
          <p:cNvSpPr/>
          <p:nvPr/>
        </p:nvSpPr>
        <p:spPr>
          <a:xfrm>
            <a:off x="7170975" y="5184175"/>
            <a:ext cx="548700" cy="351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6.複製總計公式</a:t>
            </a:r>
            <a:r>
              <a:rPr b="0" lang="zh-CN"/>
              <a:t> (3/3)</a:t>
            </a:r>
          </a:p>
        </p:txBody>
      </p:sp>
      <p:sp>
        <p:nvSpPr>
          <p:cNvPr id="1081" name="Shape 108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2" name="Shape 1082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3" name="Shape 108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084" name="Shape 1084"/>
          <p:cNvSpPr txBox="1"/>
          <p:nvPr>
            <p:ph idx="3" type="subTitle"/>
          </p:nvPr>
        </p:nvSpPr>
        <p:spPr>
          <a:xfrm>
            <a:off x="257205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完成統計列了</a:t>
            </a:r>
          </a:p>
        </p:txBody>
      </p:sp>
      <p:pic>
        <p:nvPicPr>
          <p:cNvPr id="1085" name="Shape 1085"/>
          <p:cNvPicPr preferRelativeResize="0"/>
          <p:nvPr/>
        </p:nvPicPr>
        <p:blipFill rotWithShape="1">
          <a:blip r:embed="rId3">
            <a:alphaModFix/>
          </a:blip>
          <a:srcRect b="21771" l="0" r="0" t="0"/>
          <a:stretch/>
        </p:blipFill>
        <p:spPr>
          <a:xfrm>
            <a:off x="311700" y="2568800"/>
            <a:ext cx="8520600" cy="42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6" name="Shape 1086"/>
          <p:cNvSpPr/>
          <p:nvPr/>
        </p:nvSpPr>
        <p:spPr>
          <a:xfrm>
            <a:off x="1939475" y="5740400"/>
            <a:ext cx="53562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Shape 1091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6.複製總計公式</a:t>
            </a:r>
          </a:p>
        </p:txBody>
      </p:sp>
      <p:sp>
        <p:nvSpPr>
          <p:cNvPr id="1092" name="Shape 1092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3" name="Shape 109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094" name="Shape 1094"/>
          <p:cNvSpPr/>
          <p:nvPr/>
        </p:nvSpPr>
        <p:spPr>
          <a:xfrm rot="-900060">
            <a:off x="1131955" y="399435"/>
            <a:ext cx="1702623" cy="723053"/>
          </a:xfrm>
          <a:prstGeom prst="wedgeRoundRectCallout">
            <a:avLst>
              <a:gd fmla="val 44848" name="adj1"/>
              <a:gd fmla="val 75964" name="adj2"/>
              <a:gd fmla="val 0" name="adj3"/>
            </a:avLst>
          </a:prstGeom>
          <a:solidFill>
            <a:srgbClr val="0066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CN" sz="2800">
                <a:solidFill>
                  <a:srgbClr val="FFFFFF"/>
                </a:solidFill>
              </a:rPr>
              <a:t>高手用的</a:t>
            </a:r>
          </a:p>
        </p:txBody>
      </p:sp>
      <p:pic>
        <p:nvPicPr>
          <p:cNvPr id="1095" name="Shape 10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65550"/>
            <a:ext cx="8520599" cy="4708752"/>
          </a:xfrm>
          <a:prstGeom prst="rect">
            <a:avLst/>
          </a:prstGeom>
          <a:noFill/>
          <a:ln>
            <a:noFill/>
          </a:ln>
        </p:spPr>
      </p:pic>
      <p:sp>
        <p:nvSpPr>
          <p:cNvPr id="1096" name="Shape 1096"/>
          <p:cNvSpPr/>
          <p:nvPr/>
        </p:nvSpPr>
        <p:spPr>
          <a:xfrm>
            <a:off x="3033325" y="4917850"/>
            <a:ext cx="267300" cy="189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7" name="Shape 1097"/>
          <p:cNvSpPr/>
          <p:nvPr/>
        </p:nvSpPr>
        <p:spPr>
          <a:xfrm>
            <a:off x="5506400" y="4689550"/>
            <a:ext cx="13611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8" name="Shape 1098"/>
          <p:cNvSpPr/>
          <p:nvPr/>
        </p:nvSpPr>
        <p:spPr>
          <a:xfrm>
            <a:off x="6681525" y="3701312"/>
            <a:ext cx="732300" cy="637200"/>
          </a:xfrm>
          <a:prstGeom prst="wedgeEllipseCallout">
            <a:avLst>
              <a:gd fmla="val -34992" name="adj1"/>
              <a:gd fmla="val 8302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1099" name="Shape 1099"/>
          <p:cNvSpPr/>
          <p:nvPr/>
        </p:nvSpPr>
        <p:spPr>
          <a:xfrm>
            <a:off x="3090550" y="5289787"/>
            <a:ext cx="732300" cy="637200"/>
          </a:xfrm>
          <a:prstGeom prst="wedgeEllipseCallout">
            <a:avLst>
              <a:gd fmla="val -23303" name="adj1"/>
              <a:gd fmla="val -66614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1100" name="Shape 1100"/>
          <p:cNvSpPr/>
          <p:nvPr/>
        </p:nvSpPr>
        <p:spPr>
          <a:xfrm>
            <a:off x="1212150" y="2608309"/>
            <a:ext cx="2758500" cy="1614300"/>
          </a:xfrm>
          <a:prstGeom prst="wedgeRectCallout">
            <a:avLst>
              <a:gd fmla="val 20882" name="adj1"/>
              <a:gd fmla="val 75376" name="adj2"/>
            </a:avLst>
          </a:prstGeom>
          <a:solidFill>
            <a:schemeClr val="lt1"/>
          </a:solidFill>
          <a:ln cap="flat" cmpd="sng" w="38100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1" name="Shape 1101"/>
          <p:cNvPicPr preferRelativeResize="0"/>
          <p:nvPr/>
        </p:nvPicPr>
        <p:blipFill rotWithShape="1">
          <a:blip r:embed="rId3">
            <a:alphaModFix/>
          </a:blip>
          <a:srcRect b="25863" l="24693" r="63361" t="62191"/>
          <a:stretch/>
        </p:blipFill>
        <p:spPr>
          <a:xfrm>
            <a:off x="1344275" y="2744137"/>
            <a:ext cx="2478574" cy="136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2" name="Shape 1102"/>
          <p:cNvSpPr/>
          <p:nvPr/>
        </p:nvSpPr>
        <p:spPr>
          <a:xfrm>
            <a:off x="2966725" y="3511425"/>
            <a:ext cx="3339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Shape 1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5" y="2047567"/>
            <a:ext cx="5165099" cy="4392481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Shape 1108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請試著照前面投影片的第5-6步</a:t>
            </a:r>
            <a:br>
              <a:rPr lang="zh-CN"/>
            </a:br>
            <a:r>
              <a:rPr lang="zh-CN"/>
              <a:t>完成下圖的表格吧</a:t>
            </a:r>
          </a:p>
        </p:txBody>
      </p:sp>
      <p:sp>
        <p:nvSpPr>
          <p:cNvPr id="1109" name="Shape 1109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試算表</a:t>
            </a:r>
          </a:p>
        </p:txBody>
      </p:sp>
      <p:sp>
        <p:nvSpPr>
          <p:cNvPr id="1110" name="Shape 111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Shape 1115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7.製作總計欄</a:t>
            </a:r>
          </a:p>
        </p:txBody>
      </p:sp>
      <p:sp>
        <p:nvSpPr>
          <p:cNvPr id="1116" name="Shape 1116"/>
          <p:cNvSpPr txBox="1"/>
          <p:nvPr>
            <p:ph idx="1" type="body"/>
          </p:nvPr>
        </p:nvSpPr>
        <p:spPr>
          <a:xfrm>
            <a:off x="311700" y="1639975"/>
            <a:ext cx="45678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作法類似第5-6步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A.選取儲存格F2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B.按下「小計」 &gt; 「接受」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C.選取儲存格F2:F32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D.填滿儲存格 &gt; 下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7" name="Shape 11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118" name="Shape 1118"/>
          <p:cNvSpPr txBox="1"/>
          <p:nvPr>
            <p:ph idx="2" type="body"/>
          </p:nvPr>
        </p:nvSpPr>
        <p:spPr>
          <a:xfrm>
            <a:off x="4832400" y="1639966"/>
            <a:ext cx="39999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19" name="Shape 1119"/>
          <p:cNvPicPr preferRelativeResize="0"/>
          <p:nvPr/>
        </p:nvPicPr>
        <p:blipFill rotWithShape="1">
          <a:blip r:embed="rId3">
            <a:alphaModFix/>
          </a:blip>
          <a:srcRect b="0" l="0" r="36524" t="0"/>
          <a:stretch/>
        </p:blipFill>
        <p:spPr>
          <a:xfrm>
            <a:off x="4832400" y="1531230"/>
            <a:ext cx="4311599" cy="5326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3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Shape 1124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請試著照前面投影片的第5-6步</a:t>
            </a:r>
            <a:br>
              <a:rPr lang="zh-CN"/>
            </a:br>
            <a:r>
              <a:rPr lang="zh-CN"/>
              <a:t>完成下圖的表格吧</a:t>
            </a:r>
          </a:p>
        </p:txBody>
      </p:sp>
      <p:sp>
        <p:nvSpPr>
          <p:cNvPr id="1125" name="Shape 1125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試算表</a:t>
            </a:r>
          </a:p>
        </p:txBody>
      </p:sp>
      <p:sp>
        <p:nvSpPr>
          <p:cNvPr id="1126" name="Shape 112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pic>
        <p:nvPicPr>
          <p:cNvPr id="1127" name="Shape 1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5" y="2388327"/>
            <a:ext cx="5165099" cy="4050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Shape 1132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記帳表：圖表</a:t>
            </a:r>
          </a:p>
        </p:txBody>
      </p:sp>
      <p:sp>
        <p:nvSpPr>
          <p:cNvPr id="1133" name="Shape 113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134" name="Shape 1134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PART 3-3</a:t>
            </a:r>
          </a:p>
        </p:txBody>
      </p:sp>
      <p:sp>
        <p:nvSpPr>
          <p:cNvPr id="1135" name="Shape 1135"/>
          <p:cNvSpPr txBox="1"/>
          <p:nvPr>
            <p:ph idx="2" type="subTitle"/>
          </p:nvPr>
        </p:nvSpPr>
        <p:spPr>
          <a:xfrm>
            <a:off x="2431475" y="3988200"/>
            <a:ext cx="6388800" cy="14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8. 建立每日花費總計折線圖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9. 改變圖表大小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zh-CN"/>
              <a:t>10. 移動圖表位置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11. 建立花費類型圓餅圖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1" name="Shape 1141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2" name="Shape 1142"/>
          <p:cNvPicPr preferRelativeResize="0"/>
          <p:nvPr/>
        </p:nvPicPr>
        <p:blipFill rotWithShape="1">
          <a:blip r:embed="rId3">
            <a:alphaModFix/>
          </a:blip>
          <a:srcRect b="27071" l="0" r="0" t="0"/>
          <a:stretch/>
        </p:blipFill>
        <p:spPr>
          <a:xfrm>
            <a:off x="0" y="2568799"/>
            <a:ext cx="9143999" cy="428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Shape 1143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8. 建立每日花費總計折線圖</a:t>
            </a:r>
            <a:r>
              <a:rPr b="0" lang="zh-CN"/>
              <a:t> (1/3)</a:t>
            </a:r>
          </a:p>
        </p:txBody>
      </p:sp>
      <p:sp>
        <p:nvSpPr>
          <p:cNvPr id="1144" name="Shape 1144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1145" name="Shape 1145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A.選取欄F</a:t>
            </a:r>
          </a:p>
        </p:txBody>
      </p:sp>
      <p:sp>
        <p:nvSpPr>
          <p:cNvPr id="1146" name="Shape 1146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B.工具列 &gt; 圖表</a:t>
            </a:r>
          </a:p>
        </p:txBody>
      </p:sp>
      <p:sp>
        <p:nvSpPr>
          <p:cNvPr id="1147" name="Shape 1147"/>
          <p:cNvSpPr/>
          <p:nvPr/>
        </p:nvSpPr>
        <p:spPr>
          <a:xfrm>
            <a:off x="7818700" y="3005975"/>
            <a:ext cx="3342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8" name="Shape 1148"/>
          <p:cNvSpPr/>
          <p:nvPr/>
        </p:nvSpPr>
        <p:spPr>
          <a:xfrm>
            <a:off x="5699000" y="3235237"/>
            <a:ext cx="732300" cy="637200"/>
          </a:xfrm>
          <a:prstGeom prst="wedgeEllipseCallout">
            <a:avLst>
              <a:gd fmla="val -34992" name="adj1"/>
              <a:gd fmla="val 83021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1149" name="Shape 1149"/>
          <p:cNvSpPr/>
          <p:nvPr/>
        </p:nvSpPr>
        <p:spPr>
          <a:xfrm>
            <a:off x="6811875" y="2786662"/>
            <a:ext cx="732300" cy="637200"/>
          </a:xfrm>
          <a:prstGeom prst="wedgeEllipseCallout">
            <a:avLst>
              <a:gd fmla="val 82292" name="adj1"/>
              <a:gd fmla="val 975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Shape 1154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5" name="Shape 1155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6" name="Shape 1156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7" name="Shape 115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158" name="Shape 1158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9" name="Shape 1159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0" name="Shape 1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196" y="0"/>
            <a:ext cx="684210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1" name="Shape 1161"/>
          <p:cNvSpPr/>
          <p:nvPr/>
        </p:nvSpPr>
        <p:spPr>
          <a:xfrm>
            <a:off x="273650" y="685225"/>
            <a:ext cx="2408400" cy="637200"/>
          </a:xfrm>
          <a:prstGeom prst="wedgeRoundRectCallout">
            <a:avLst>
              <a:gd fmla="val 41718" name="adj1"/>
              <a:gd fmla="val -7407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圖表精靈</a:t>
            </a:r>
          </a:p>
        </p:txBody>
      </p:sp>
      <p:sp>
        <p:nvSpPr>
          <p:cNvPr id="1162" name="Shape 1162"/>
          <p:cNvSpPr/>
          <p:nvPr/>
        </p:nvSpPr>
        <p:spPr>
          <a:xfrm>
            <a:off x="349750" y="3158275"/>
            <a:ext cx="1571700" cy="637200"/>
          </a:xfrm>
          <a:prstGeom prst="wedgeRoundRectCallout">
            <a:avLst>
              <a:gd fmla="val 56652" name="adj1"/>
              <a:gd fmla="val 105191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圖表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295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>
            <p:ph type="title"/>
          </p:nvPr>
        </p:nvSpPr>
        <p:spPr>
          <a:xfrm>
            <a:off x="311700" y="332641"/>
            <a:ext cx="8520600" cy="810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年總表</a:t>
            </a:r>
          </a:p>
        </p:txBody>
      </p:sp>
      <p:sp>
        <p:nvSpPr>
          <p:cNvPr id="263" name="Shape 26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264" name="Shape 264"/>
          <p:cNvSpPr/>
          <p:nvPr/>
        </p:nvSpPr>
        <p:spPr>
          <a:xfrm>
            <a:off x="1167775" y="5597350"/>
            <a:ext cx="1923600" cy="842700"/>
          </a:xfrm>
          <a:prstGeom prst="wedgeRoundRectCallout">
            <a:avLst>
              <a:gd fmla="val -62743" name="adj1"/>
              <a:gd fmla="val 48804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年總表</a:t>
            </a:r>
          </a:p>
        </p:txBody>
      </p:sp>
      <p:sp>
        <p:nvSpPr>
          <p:cNvPr id="265" name="Shape 265"/>
          <p:cNvSpPr/>
          <p:nvPr/>
        </p:nvSpPr>
        <p:spPr>
          <a:xfrm>
            <a:off x="4337375" y="3444475"/>
            <a:ext cx="4494900" cy="1263900"/>
          </a:xfrm>
          <a:prstGeom prst="wedgeRoundRectCallout">
            <a:avLst>
              <a:gd fmla="val -40056" name="adj1"/>
              <a:gd fmla="val -76436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latin typeface="Impact"/>
                <a:ea typeface="Impact"/>
                <a:cs typeface="Impact"/>
                <a:sym typeface="Impact"/>
              </a:rPr>
              <a:t>年總表會自動統計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latin typeface="Impact"/>
                <a:ea typeface="Impact"/>
                <a:cs typeface="Impact"/>
                <a:sym typeface="Impact"/>
              </a:rPr>
              <a:t>不用手動輸入或修改</a:t>
            </a:r>
          </a:p>
        </p:txBody>
      </p:sp>
      <p:sp>
        <p:nvSpPr>
          <p:cNvPr id="266" name="Shape 266"/>
          <p:cNvSpPr/>
          <p:nvPr/>
        </p:nvSpPr>
        <p:spPr>
          <a:xfrm>
            <a:off x="567200" y="6487050"/>
            <a:ext cx="548700" cy="323400"/>
          </a:xfrm>
          <a:prstGeom prst="roundRect">
            <a:avLst>
              <a:gd fmla="val 8883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Shape 1167"/>
          <p:cNvSpPr txBox="1"/>
          <p:nvPr>
            <p:ph idx="3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C.選擇圖表類型 &gt; 線條 &gt; 點與線</a:t>
            </a:r>
          </a:p>
        </p:txBody>
      </p:sp>
      <p:sp>
        <p:nvSpPr>
          <p:cNvPr id="1168" name="Shape 1168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8. 建立每日花費總計折線圖</a:t>
            </a:r>
            <a:r>
              <a:rPr b="0" lang="zh-CN"/>
              <a:t> (2/3)</a:t>
            </a:r>
          </a:p>
        </p:txBody>
      </p:sp>
      <p:sp>
        <p:nvSpPr>
          <p:cNvPr id="1169" name="Shape 116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0" name="Shape 1170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1" name="Shape 117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1172" name="Shape 1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187" y="2568800"/>
            <a:ext cx="7105613" cy="352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Shape 1173"/>
          <p:cNvSpPr/>
          <p:nvPr/>
        </p:nvSpPr>
        <p:spPr>
          <a:xfrm>
            <a:off x="2805050" y="3785700"/>
            <a:ext cx="952200" cy="32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4" name="Shape 1174"/>
          <p:cNvSpPr/>
          <p:nvPr/>
        </p:nvSpPr>
        <p:spPr>
          <a:xfrm>
            <a:off x="6125625" y="2568787"/>
            <a:ext cx="732300" cy="637200"/>
          </a:xfrm>
          <a:prstGeom prst="wedgeEllipseCallout">
            <a:avLst>
              <a:gd fmla="val -61696" name="adj1"/>
              <a:gd fmla="val 4394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sp>
        <p:nvSpPr>
          <p:cNvPr id="1175" name="Shape 1175"/>
          <p:cNvSpPr/>
          <p:nvPr/>
        </p:nvSpPr>
        <p:spPr>
          <a:xfrm>
            <a:off x="4735950" y="3024750"/>
            <a:ext cx="1247100" cy="913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6" name="Shape 1176"/>
          <p:cNvSpPr/>
          <p:nvPr/>
        </p:nvSpPr>
        <p:spPr>
          <a:xfrm>
            <a:off x="5729325" y="5611950"/>
            <a:ext cx="11286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7" name="Shape 1177"/>
          <p:cNvSpPr/>
          <p:nvPr/>
        </p:nvSpPr>
        <p:spPr>
          <a:xfrm rot="-1802933">
            <a:off x="3948542" y="3368720"/>
            <a:ext cx="596119" cy="69420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8" name="Shape 1178"/>
          <p:cNvSpPr/>
          <p:nvPr/>
        </p:nvSpPr>
        <p:spPr>
          <a:xfrm rot="3597038">
            <a:off x="5164283" y="4503708"/>
            <a:ext cx="1589428" cy="69420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3" name="Shape 1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43859"/>
            <a:ext cx="9143999" cy="4814130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Shape 1184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8. 建立每日花費總計折線圖</a:t>
            </a:r>
            <a:r>
              <a:rPr b="0" lang="zh-CN"/>
              <a:t> (3/3)</a:t>
            </a:r>
          </a:p>
        </p:txBody>
      </p:sp>
      <p:sp>
        <p:nvSpPr>
          <p:cNvPr id="1185" name="Shape 1185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6" name="Shape 1186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7" name="Shape 118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1188" name="Shape 1188"/>
          <p:cNvSpPr txBox="1"/>
          <p:nvPr>
            <p:ph idx="3" type="subTitle"/>
          </p:nvPr>
        </p:nvSpPr>
        <p:spPr>
          <a:xfrm>
            <a:off x="311700" y="1495525"/>
            <a:ext cx="8520600" cy="548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完成折線圖</a:t>
            </a:r>
          </a:p>
        </p:txBody>
      </p:sp>
      <p:sp>
        <p:nvSpPr>
          <p:cNvPr id="1189" name="Shape 1189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3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hape 1194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9. 改變圖表大小</a:t>
            </a:r>
          </a:p>
        </p:txBody>
      </p:sp>
      <p:sp>
        <p:nvSpPr>
          <p:cNvPr id="1195" name="Shape 1195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6" name="Shape 1196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7" name="Shape 119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198" name="Shape 1198"/>
          <p:cNvSpPr txBox="1"/>
          <p:nvPr>
            <p:ph idx="3" type="subTitle"/>
          </p:nvPr>
        </p:nvSpPr>
        <p:spPr>
          <a:xfrm>
            <a:off x="311700" y="5438450"/>
            <a:ext cx="8520600" cy="6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用滑鼠左鍵，拖曳圖表周圍8個綠色方形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就能改變圖表大小</a:t>
            </a:r>
          </a:p>
        </p:txBody>
      </p:sp>
      <p:sp>
        <p:nvSpPr>
          <p:cNvPr id="1199" name="Shape 1199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00" name="Shape 1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495525"/>
            <a:ext cx="8520600" cy="38146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Shape 1201"/>
          <p:cNvSpPr/>
          <p:nvPr/>
        </p:nvSpPr>
        <p:spPr>
          <a:xfrm>
            <a:off x="414651" y="4575426"/>
            <a:ext cx="241500" cy="30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2" name="Shape 1202"/>
          <p:cNvSpPr/>
          <p:nvPr/>
        </p:nvSpPr>
        <p:spPr>
          <a:xfrm>
            <a:off x="4362026" y="4613476"/>
            <a:ext cx="241500" cy="30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3" name="Shape 1203"/>
          <p:cNvSpPr/>
          <p:nvPr/>
        </p:nvSpPr>
        <p:spPr>
          <a:xfrm>
            <a:off x="8309401" y="4613476"/>
            <a:ext cx="241500" cy="30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4" name="Shape 1204"/>
          <p:cNvSpPr/>
          <p:nvPr/>
        </p:nvSpPr>
        <p:spPr>
          <a:xfrm>
            <a:off x="414651" y="1655301"/>
            <a:ext cx="241500" cy="30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5" name="Shape 1205"/>
          <p:cNvSpPr/>
          <p:nvPr/>
        </p:nvSpPr>
        <p:spPr>
          <a:xfrm>
            <a:off x="4362026" y="1693351"/>
            <a:ext cx="241500" cy="30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6" name="Shape 1206"/>
          <p:cNvSpPr/>
          <p:nvPr/>
        </p:nvSpPr>
        <p:spPr>
          <a:xfrm>
            <a:off x="8309401" y="1693351"/>
            <a:ext cx="241500" cy="30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7" name="Shape 1207"/>
          <p:cNvSpPr/>
          <p:nvPr/>
        </p:nvSpPr>
        <p:spPr>
          <a:xfrm>
            <a:off x="414651" y="3134388"/>
            <a:ext cx="241500" cy="30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8" name="Shape 1208"/>
          <p:cNvSpPr/>
          <p:nvPr/>
        </p:nvSpPr>
        <p:spPr>
          <a:xfrm>
            <a:off x="8309401" y="3172438"/>
            <a:ext cx="241500" cy="30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9" name="Shape 1209"/>
          <p:cNvSpPr/>
          <p:nvPr/>
        </p:nvSpPr>
        <p:spPr>
          <a:xfrm rot="-2700000">
            <a:off x="7856845" y="4308875"/>
            <a:ext cx="551543" cy="1208304"/>
          </a:xfrm>
          <a:prstGeom prst="upDownArrow">
            <a:avLst>
              <a:gd fmla="val 20689" name="adj1"/>
              <a:gd fmla="val 50000" name="adj2"/>
            </a:avLst>
          </a:prstGeom>
          <a:solidFill>
            <a:srgbClr val="FFFFFF"/>
          </a:solidFill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0" name="Shape 1210"/>
          <p:cNvSpPr/>
          <p:nvPr/>
        </p:nvSpPr>
        <p:spPr>
          <a:xfrm>
            <a:off x="5153200" y="3436187"/>
            <a:ext cx="2532300" cy="842700"/>
          </a:xfrm>
          <a:prstGeom prst="wedgeRoundRectCallout">
            <a:avLst>
              <a:gd fmla="val 43615" name="adj1"/>
              <a:gd fmla="val 68229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滑鼠指標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Shape 1215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10. 移動圖表位置</a:t>
            </a:r>
          </a:p>
        </p:txBody>
      </p:sp>
      <p:sp>
        <p:nvSpPr>
          <p:cNvPr id="1216" name="Shape 1216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7" name="Shape 1217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8" name="Shape 1218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219" name="Shape 1219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0" name="Shape 1220"/>
          <p:cNvSpPr txBox="1"/>
          <p:nvPr>
            <p:ph idx="4" type="subTitle"/>
          </p:nvPr>
        </p:nvSpPr>
        <p:spPr>
          <a:xfrm>
            <a:off x="941675" y="5554825"/>
            <a:ext cx="72606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用滑鼠左鍵拖曳圖表本身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就可以移動圖表</a:t>
            </a:r>
          </a:p>
        </p:txBody>
      </p:sp>
      <p:pic>
        <p:nvPicPr>
          <p:cNvPr id="1221" name="Shape 1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475" y="1462075"/>
            <a:ext cx="8201025" cy="393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Shape 1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1325" y="2952750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3" name="Shape 1223"/>
          <p:cNvSpPr/>
          <p:nvPr/>
        </p:nvSpPr>
        <p:spPr>
          <a:xfrm>
            <a:off x="5495625" y="1802787"/>
            <a:ext cx="2532300" cy="842700"/>
          </a:xfrm>
          <a:prstGeom prst="wedgeRoundRectCallout">
            <a:avLst>
              <a:gd fmla="val -34138" name="adj1"/>
              <a:gd fmla="val 81460" name="adj2"/>
              <a:gd fmla="val 0" name="adj3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滑鼠指標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Shape 1228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請試著照前面投影片的第8-10步</a:t>
            </a:r>
            <a:br>
              <a:rPr lang="zh-CN"/>
            </a:br>
            <a:r>
              <a:rPr lang="zh-CN"/>
              <a:t>完成下圖的圖表吧</a:t>
            </a:r>
          </a:p>
        </p:txBody>
      </p:sp>
      <p:sp>
        <p:nvSpPr>
          <p:cNvPr id="1229" name="Shape 1229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試算表</a:t>
            </a:r>
          </a:p>
        </p:txBody>
      </p:sp>
      <p:sp>
        <p:nvSpPr>
          <p:cNvPr id="1230" name="Shape 123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pic>
        <p:nvPicPr>
          <p:cNvPr id="1231" name="Shape 1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4" y="2804034"/>
            <a:ext cx="5165099" cy="36360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" name="Shape 1236"/>
          <p:cNvPicPr preferRelativeResize="0"/>
          <p:nvPr/>
        </p:nvPicPr>
        <p:blipFill rotWithShape="1">
          <a:blip r:embed="rId3">
            <a:alphaModFix/>
          </a:blip>
          <a:srcRect b="27278" l="0" r="0" t="0"/>
          <a:stretch/>
        </p:blipFill>
        <p:spPr>
          <a:xfrm>
            <a:off x="0" y="2568800"/>
            <a:ext cx="9143998" cy="42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7" name="Shape 123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11. 建立花費類型圓餅圖</a:t>
            </a:r>
            <a:r>
              <a:rPr b="0" lang="zh-CN"/>
              <a:t> (1/5)</a:t>
            </a:r>
          </a:p>
        </p:txBody>
      </p:sp>
      <p:sp>
        <p:nvSpPr>
          <p:cNvPr id="1238" name="Shape 1238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9" name="Shape 123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1240" name="Shape 1240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1" name="Shape 1241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A.選取儲存格B33:E33</a:t>
            </a:r>
          </a:p>
        </p:txBody>
      </p:sp>
      <p:sp>
        <p:nvSpPr>
          <p:cNvPr id="1242" name="Shape 1242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B.工具列 &gt; 圖表</a:t>
            </a:r>
          </a:p>
        </p:txBody>
      </p:sp>
      <p:sp>
        <p:nvSpPr>
          <p:cNvPr id="1243" name="Shape 1243"/>
          <p:cNvSpPr/>
          <p:nvPr/>
        </p:nvSpPr>
        <p:spPr>
          <a:xfrm>
            <a:off x="8261100" y="3082075"/>
            <a:ext cx="4899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4" name="Shape 1244"/>
          <p:cNvSpPr/>
          <p:nvPr/>
        </p:nvSpPr>
        <p:spPr>
          <a:xfrm>
            <a:off x="5508775" y="5674087"/>
            <a:ext cx="732300" cy="637200"/>
          </a:xfrm>
          <a:prstGeom prst="wedgeEllipseCallout">
            <a:avLst>
              <a:gd fmla="val -82671" name="adj1"/>
              <a:gd fmla="val -12875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1245" name="Shape 1245"/>
          <p:cNvSpPr/>
          <p:nvPr/>
        </p:nvSpPr>
        <p:spPr>
          <a:xfrm>
            <a:off x="7254275" y="2862762"/>
            <a:ext cx="732300" cy="637200"/>
          </a:xfrm>
          <a:prstGeom prst="wedgeEllipseCallout">
            <a:avLst>
              <a:gd fmla="val 82292" name="adj1"/>
              <a:gd fmla="val 975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  <p:sp>
        <p:nvSpPr>
          <p:cNvPr id="1246" name="Shape 1246"/>
          <p:cNvSpPr/>
          <p:nvPr/>
        </p:nvSpPr>
        <p:spPr>
          <a:xfrm>
            <a:off x="1155800" y="5674100"/>
            <a:ext cx="3999900" cy="417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11. 建立花費類型圓餅圖</a:t>
            </a:r>
            <a:r>
              <a:rPr b="0" lang="zh-CN"/>
              <a:t> (2/5)</a:t>
            </a:r>
          </a:p>
        </p:txBody>
      </p:sp>
      <p:sp>
        <p:nvSpPr>
          <p:cNvPr id="1252" name="Shape 1252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3" name="Shape 1253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54" name="Shape 1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568787"/>
            <a:ext cx="6858000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Shape 1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0699" y="4531748"/>
            <a:ext cx="4188425" cy="2326252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Shape 125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FFFFFF"/>
                </a:solidFill>
              </a:rPr>
              <a:t>‹#›</a:t>
            </a:fld>
          </a:p>
        </p:txBody>
      </p:sp>
      <p:sp>
        <p:nvSpPr>
          <p:cNvPr id="1257" name="Shape 1257"/>
          <p:cNvSpPr/>
          <p:nvPr/>
        </p:nvSpPr>
        <p:spPr>
          <a:xfrm>
            <a:off x="1970500" y="3397200"/>
            <a:ext cx="952200" cy="32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8" name="Shape 1258"/>
          <p:cNvSpPr/>
          <p:nvPr/>
        </p:nvSpPr>
        <p:spPr>
          <a:xfrm>
            <a:off x="4223275" y="2598812"/>
            <a:ext cx="732300" cy="637200"/>
          </a:xfrm>
          <a:prstGeom prst="wedgeEllipseCallout">
            <a:avLst>
              <a:gd fmla="val -61696" name="adj1"/>
              <a:gd fmla="val 4394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sp>
        <p:nvSpPr>
          <p:cNvPr id="1259" name="Shape 1259"/>
          <p:cNvSpPr/>
          <p:nvPr/>
        </p:nvSpPr>
        <p:spPr>
          <a:xfrm>
            <a:off x="2922700" y="3054775"/>
            <a:ext cx="1158000" cy="810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0" name="Shape 1260"/>
          <p:cNvSpPr/>
          <p:nvPr/>
        </p:nvSpPr>
        <p:spPr>
          <a:xfrm rot="-1802206">
            <a:off x="2749010" y="3101354"/>
            <a:ext cx="467480" cy="53829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1" name="Shape 1261"/>
          <p:cNvSpPr/>
          <p:nvPr/>
        </p:nvSpPr>
        <p:spPr>
          <a:xfrm>
            <a:off x="2833600" y="4005950"/>
            <a:ext cx="952200" cy="32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2" name="Shape 1262"/>
          <p:cNvSpPr/>
          <p:nvPr/>
        </p:nvSpPr>
        <p:spPr>
          <a:xfrm rot="7197281">
            <a:off x="3202283" y="3605483"/>
            <a:ext cx="467440" cy="53829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3" name="Shape 1263"/>
          <p:cNvSpPr txBox="1"/>
          <p:nvPr>
            <p:ph idx="3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C.選擇圖表類型 &gt; 圓餅圖 &gt; 一般 + 勾選3D外觀</a:t>
            </a:r>
          </a:p>
        </p:txBody>
      </p:sp>
      <p:sp>
        <p:nvSpPr>
          <p:cNvPr id="1264" name="Shape 1264"/>
          <p:cNvSpPr/>
          <p:nvPr/>
        </p:nvSpPr>
        <p:spPr>
          <a:xfrm>
            <a:off x="7772775" y="5242475"/>
            <a:ext cx="673800" cy="849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5" name="Shape 1265"/>
          <p:cNvSpPr/>
          <p:nvPr/>
        </p:nvSpPr>
        <p:spPr>
          <a:xfrm>
            <a:off x="7048225" y="3725300"/>
            <a:ext cx="1784100" cy="926100"/>
          </a:xfrm>
          <a:prstGeom prst="wedgeRoundRectCallout">
            <a:avLst>
              <a:gd fmla="val 6513" name="adj1"/>
              <a:gd fmla="val 96205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400">
                <a:latin typeface="Impact"/>
                <a:ea typeface="Impact"/>
                <a:cs typeface="Impact"/>
                <a:sym typeface="Impact"/>
              </a:rPr>
              <a:t>看不懂1234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zh-CN" sz="2400">
                <a:latin typeface="Impact"/>
                <a:ea typeface="Impact"/>
                <a:cs typeface="Impact"/>
                <a:sym typeface="Impact"/>
              </a:rPr>
              <a:t>是什麼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11. 建立花費類型圓餅圖</a:t>
            </a:r>
            <a:r>
              <a:rPr b="0" lang="zh-CN"/>
              <a:t> (3/5)</a:t>
            </a:r>
          </a:p>
        </p:txBody>
      </p:sp>
      <p:sp>
        <p:nvSpPr>
          <p:cNvPr id="1271" name="Shape 1271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2" name="Shape 1272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3" name="Shape 127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1274" name="Shape 1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9187" y="2568800"/>
            <a:ext cx="7105613" cy="352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Shape 1275"/>
          <p:cNvSpPr txBox="1"/>
          <p:nvPr>
            <p:ph idx="3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D.資料序列 &gt; 分類 &gt; 選取區域</a:t>
            </a:r>
          </a:p>
        </p:txBody>
      </p:sp>
      <p:sp>
        <p:nvSpPr>
          <p:cNvPr id="1276" name="Shape 1276"/>
          <p:cNvSpPr/>
          <p:nvPr/>
        </p:nvSpPr>
        <p:spPr>
          <a:xfrm>
            <a:off x="1019200" y="3720600"/>
            <a:ext cx="952200" cy="32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7" name="Shape 1277"/>
          <p:cNvSpPr/>
          <p:nvPr/>
        </p:nvSpPr>
        <p:spPr>
          <a:xfrm rot="762068">
            <a:off x="2162515" y="4166210"/>
            <a:ext cx="3656780" cy="53820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8" name="Shape 1278"/>
          <p:cNvSpPr/>
          <p:nvPr/>
        </p:nvSpPr>
        <p:spPr>
          <a:xfrm>
            <a:off x="7571375" y="5099825"/>
            <a:ext cx="497100" cy="378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9" name="Shape 1279"/>
          <p:cNvSpPr/>
          <p:nvPr/>
        </p:nvSpPr>
        <p:spPr>
          <a:xfrm>
            <a:off x="8124800" y="4396537"/>
            <a:ext cx="732300" cy="637200"/>
          </a:xfrm>
          <a:prstGeom prst="wedgeEllipseCallout">
            <a:avLst>
              <a:gd fmla="val -61696" name="adj1"/>
              <a:gd fmla="val 43948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Shape 1284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11. 建立花費類型圓餅圖</a:t>
            </a:r>
            <a:r>
              <a:rPr b="0" lang="zh-CN"/>
              <a:t> (4/5)</a:t>
            </a:r>
          </a:p>
        </p:txBody>
      </p:sp>
      <p:sp>
        <p:nvSpPr>
          <p:cNvPr id="1285" name="Shape 1285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6" name="Shape 1286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7" name="Shape 128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1288" name="Shape 1288"/>
          <p:cNvPicPr preferRelativeResize="0"/>
          <p:nvPr/>
        </p:nvPicPr>
        <p:blipFill rotWithShape="1">
          <a:blip r:embed="rId3">
            <a:alphaModFix/>
          </a:blip>
          <a:srcRect b="44760" l="0" r="9502" t="0"/>
          <a:stretch/>
        </p:blipFill>
        <p:spPr>
          <a:xfrm>
            <a:off x="0" y="2568800"/>
            <a:ext cx="9143998" cy="36002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Shape 1289"/>
          <p:cNvSpPr/>
          <p:nvPr/>
        </p:nvSpPr>
        <p:spPr>
          <a:xfrm>
            <a:off x="1378300" y="4053500"/>
            <a:ext cx="4423800" cy="32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90" name="Shape 1290"/>
          <p:cNvSpPr/>
          <p:nvPr/>
        </p:nvSpPr>
        <p:spPr>
          <a:xfrm>
            <a:off x="3500350" y="4995175"/>
            <a:ext cx="2744700" cy="597900"/>
          </a:xfrm>
          <a:prstGeom prst="wedgeRoundRectCallout">
            <a:avLst>
              <a:gd fmla="val 9607" name="adj1"/>
              <a:gd fmla="val -131381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400">
                <a:latin typeface="Impact"/>
                <a:ea typeface="Impact"/>
                <a:cs typeface="Impact"/>
                <a:sym typeface="Impact"/>
              </a:rPr>
              <a:t>選完滑鼠才能放開</a:t>
            </a:r>
          </a:p>
        </p:txBody>
      </p:sp>
      <p:sp>
        <p:nvSpPr>
          <p:cNvPr id="1291" name="Shape 1291"/>
          <p:cNvSpPr txBox="1"/>
          <p:nvPr>
            <p:ph idx="3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E.選取儲存格B1:E1</a:t>
            </a:r>
          </a:p>
        </p:txBody>
      </p:sp>
      <p:sp>
        <p:nvSpPr>
          <p:cNvPr id="1292" name="Shape 1292"/>
          <p:cNvSpPr/>
          <p:nvPr/>
        </p:nvSpPr>
        <p:spPr>
          <a:xfrm rot="-899403">
            <a:off x="197212" y="111598"/>
            <a:ext cx="1473025" cy="723053"/>
          </a:xfrm>
          <a:prstGeom prst="wedgeRoundRectCallout">
            <a:avLst>
              <a:gd fmla="val 29922" name="adj1"/>
              <a:gd fmla="val 76600" name="adj2"/>
              <a:gd fmla="val 0" name="adj3"/>
            </a:avLst>
          </a:prstGeom>
          <a:solidFill>
            <a:srgbClr val="0066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2800">
                <a:solidFill>
                  <a:srgbClr val="FFFFFF"/>
                </a:solidFill>
              </a:rPr>
              <a:t>高難度</a:t>
            </a:r>
          </a:p>
        </p:txBody>
      </p:sp>
      <p:sp>
        <p:nvSpPr>
          <p:cNvPr id="1293" name="Shape 1293"/>
          <p:cNvSpPr/>
          <p:nvPr/>
        </p:nvSpPr>
        <p:spPr>
          <a:xfrm>
            <a:off x="4832400" y="2976850"/>
            <a:ext cx="732300" cy="637200"/>
          </a:xfrm>
          <a:prstGeom prst="wedgeEllipseCallout">
            <a:avLst>
              <a:gd fmla="val 36969" name="adj1"/>
              <a:gd fmla="val 9634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Shape 1298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11. 建立花費類型圓餅圖</a:t>
            </a:r>
            <a:r>
              <a:rPr b="0" lang="zh-CN"/>
              <a:t> (5/5)</a:t>
            </a:r>
          </a:p>
        </p:txBody>
      </p:sp>
      <p:sp>
        <p:nvSpPr>
          <p:cNvPr id="1299" name="Shape 1299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0" name="Shape 1300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1" name="Shape 130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302" name="Shape 1302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F.完成</a:t>
            </a:r>
          </a:p>
        </p:txBody>
      </p:sp>
      <p:sp>
        <p:nvSpPr>
          <p:cNvPr id="1303" name="Shape 1303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G.縮小與移動圖表</a:t>
            </a:r>
          </a:p>
        </p:txBody>
      </p:sp>
      <p:pic>
        <p:nvPicPr>
          <p:cNvPr id="1304" name="Shape 1304"/>
          <p:cNvPicPr preferRelativeResize="0"/>
          <p:nvPr/>
        </p:nvPicPr>
        <p:blipFill rotWithShape="1">
          <a:blip r:embed="rId3">
            <a:alphaModFix/>
          </a:blip>
          <a:srcRect b="0" l="7385" r="42370" t="17823"/>
          <a:stretch/>
        </p:blipFill>
        <p:spPr>
          <a:xfrm>
            <a:off x="5034134" y="2537425"/>
            <a:ext cx="4095316" cy="43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Shape 1305"/>
          <p:cNvPicPr preferRelativeResize="0"/>
          <p:nvPr/>
        </p:nvPicPr>
        <p:blipFill rotWithShape="1">
          <a:blip r:embed="rId4">
            <a:alphaModFix/>
          </a:blip>
          <a:srcRect b="0" l="13636" r="0" t="0"/>
          <a:stretch/>
        </p:blipFill>
        <p:spPr>
          <a:xfrm>
            <a:off x="311700" y="2568799"/>
            <a:ext cx="4651250" cy="2670475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306" name="Shape 1306"/>
          <p:cNvSpPr/>
          <p:nvPr/>
        </p:nvSpPr>
        <p:spPr>
          <a:xfrm>
            <a:off x="3500375" y="5338212"/>
            <a:ext cx="732300" cy="637200"/>
          </a:xfrm>
          <a:prstGeom prst="wedgeEllipseCallout">
            <a:avLst>
              <a:gd fmla="val -33118" name="adj1"/>
              <a:gd fmla="val -6824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</a:t>
            </a:r>
          </a:p>
        </p:txBody>
      </p:sp>
      <p:sp>
        <p:nvSpPr>
          <p:cNvPr id="1307" name="Shape 1307"/>
          <p:cNvSpPr/>
          <p:nvPr/>
        </p:nvSpPr>
        <p:spPr>
          <a:xfrm>
            <a:off x="3128475" y="4852475"/>
            <a:ext cx="952200" cy="32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8" name="Shape 1308"/>
          <p:cNvSpPr/>
          <p:nvPr/>
        </p:nvSpPr>
        <p:spPr>
          <a:xfrm>
            <a:off x="5420800" y="3939350"/>
            <a:ext cx="3411600" cy="2424000"/>
          </a:xfrm>
          <a:prstGeom prst="roundRect">
            <a:avLst>
              <a:gd fmla="val 8278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9" name="Shape 1309"/>
          <p:cNvSpPr/>
          <p:nvPr/>
        </p:nvSpPr>
        <p:spPr>
          <a:xfrm>
            <a:off x="7219475" y="3110387"/>
            <a:ext cx="732300" cy="637200"/>
          </a:xfrm>
          <a:prstGeom prst="wedgeEllipseCallout">
            <a:avLst>
              <a:gd fmla="val -25324" name="adj1"/>
              <a:gd fmla="val 9180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玩玩看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收支平衡表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3667025" y="266725"/>
            <a:ext cx="5165100" cy="540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/>
              <a:t>開啟收支平衡表</a:t>
            </a:r>
          </a:p>
          <a:p>
            <a:pPr lvl="0"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/>
              <a:t>閱讀每一個項目、試著輸入資料看看吧</a:t>
            </a:r>
          </a:p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5" y="1964725"/>
            <a:ext cx="5165099" cy="4551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" name="Shape 1314"/>
          <p:cNvPicPr preferRelativeResize="0"/>
          <p:nvPr/>
        </p:nvPicPr>
        <p:blipFill rotWithShape="1">
          <a:blip r:embed="rId3">
            <a:alphaModFix/>
          </a:blip>
          <a:srcRect b="9156" l="0" r="30337" t="0"/>
          <a:stretch/>
        </p:blipFill>
        <p:spPr>
          <a:xfrm>
            <a:off x="3667025" y="2095449"/>
            <a:ext cx="5165099" cy="43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5" name="Shape 1315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請試著照前面投影片的第11步</a:t>
            </a:r>
            <a:br>
              <a:rPr lang="zh-CN"/>
            </a:br>
            <a:r>
              <a:rPr lang="zh-CN"/>
              <a:t>完成下圖的圖表吧</a:t>
            </a:r>
          </a:p>
        </p:txBody>
      </p:sp>
      <p:sp>
        <p:nvSpPr>
          <p:cNvPr id="1316" name="Shape 1316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試算表</a:t>
            </a:r>
          </a:p>
        </p:txBody>
      </p:sp>
      <p:sp>
        <p:nvSpPr>
          <p:cNvPr id="1317" name="Shape 1317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Shape 1322"/>
          <p:cNvSpPr txBox="1"/>
          <p:nvPr>
            <p:ph type="title"/>
          </p:nvPr>
        </p:nvSpPr>
        <p:spPr>
          <a:xfrm>
            <a:off x="2431475" y="2869800"/>
            <a:ext cx="6388800" cy="1118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記帳表：條件式格式化</a:t>
            </a:r>
          </a:p>
        </p:txBody>
      </p:sp>
      <p:sp>
        <p:nvSpPr>
          <p:cNvPr id="1323" name="Shape 132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324" name="Shape 1324"/>
          <p:cNvSpPr txBox="1"/>
          <p:nvPr>
            <p:ph idx="1" type="subTitle"/>
          </p:nvPr>
        </p:nvSpPr>
        <p:spPr>
          <a:xfrm>
            <a:off x="2431475" y="1318375"/>
            <a:ext cx="6388800" cy="1425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Part 3-4</a:t>
            </a:r>
          </a:p>
        </p:txBody>
      </p:sp>
      <p:sp>
        <p:nvSpPr>
          <p:cNvPr id="1325" name="Shape 1325"/>
          <p:cNvSpPr txBox="1"/>
          <p:nvPr>
            <p:ph idx="2" type="subTitle"/>
          </p:nvPr>
        </p:nvSpPr>
        <p:spPr>
          <a:xfrm>
            <a:off x="2431475" y="3988200"/>
            <a:ext cx="6388800" cy="1425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12. 設定條件式格式化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13. 儲存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Shape 1330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不小心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買太多了...</a:t>
            </a:r>
          </a:p>
        </p:txBody>
      </p:sp>
      <p:sp>
        <p:nvSpPr>
          <p:cNvPr id="1331" name="Shape 1331"/>
          <p:cNvSpPr txBox="1"/>
          <p:nvPr>
            <p:ph idx="1" type="body"/>
          </p:nvPr>
        </p:nvSpPr>
        <p:spPr>
          <a:xfrm>
            <a:off x="3667025" y="685225"/>
            <a:ext cx="5165100" cy="564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要怎麼找出花太多的儲存格？</a:t>
            </a:r>
          </a:p>
        </p:txBody>
      </p:sp>
      <p:sp>
        <p:nvSpPr>
          <p:cNvPr id="1332" name="Shape 1332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1333" name="Shape 1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5" y="685225"/>
            <a:ext cx="5165100" cy="4674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8" name="Shape 1338"/>
          <p:cNvPicPr preferRelativeResize="0"/>
          <p:nvPr/>
        </p:nvPicPr>
        <p:blipFill rotWithShape="1">
          <a:blip r:embed="rId3">
            <a:alphaModFix/>
          </a:blip>
          <a:srcRect b="69513" l="0" r="1273" t="0"/>
          <a:stretch/>
        </p:blipFill>
        <p:spPr>
          <a:xfrm>
            <a:off x="0" y="5457049"/>
            <a:ext cx="9143999" cy="140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Shape 1339"/>
          <p:cNvSpPr txBox="1"/>
          <p:nvPr>
            <p:ph type="title"/>
          </p:nvPr>
        </p:nvSpPr>
        <p:spPr>
          <a:xfrm>
            <a:off x="311700" y="46646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12. 設定條件式格式化</a:t>
            </a:r>
            <a:r>
              <a:rPr b="0" lang="zh-CN"/>
              <a:t> (1/5)</a:t>
            </a:r>
          </a:p>
        </p:txBody>
      </p:sp>
      <p:sp>
        <p:nvSpPr>
          <p:cNvPr id="1340" name="Shape 1340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1" name="Shape 1341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2" name="Shape 1342"/>
          <p:cNvSpPr txBox="1"/>
          <p:nvPr>
            <p:ph idx="3" type="subTitle"/>
          </p:nvPr>
        </p:nvSpPr>
        <p:spPr>
          <a:xfrm>
            <a:off x="311700" y="829700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/>
              <a:t>A.選取儲存格B2:E32</a:t>
            </a:r>
          </a:p>
        </p:txBody>
      </p:sp>
      <p:pic>
        <p:nvPicPr>
          <p:cNvPr id="1343" name="Shape 1343"/>
          <p:cNvPicPr preferRelativeResize="0"/>
          <p:nvPr/>
        </p:nvPicPr>
        <p:blipFill rotWithShape="1">
          <a:blip r:embed="rId3">
            <a:alphaModFix/>
          </a:blip>
          <a:srcRect b="19559" l="0" r="54751" t="6096"/>
          <a:stretch/>
        </p:blipFill>
        <p:spPr>
          <a:xfrm>
            <a:off x="0" y="1902975"/>
            <a:ext cx="5262225" cy="4289199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344" name="Shape 1344"/>
          <p:cNvSpPr/>
          <p:nvPr/>
        </p:nvSpPr>
        <p:spPr>
          <a:xfrm>
            <a:off x="6905575" y="3833250"/>
            <a:ext cx="1873800" cy="1731000"/>
          </a:xfrm>
          <a:prstGeom prst="wedgeRectCallout">
            <a:avLst>
              <a:gd fmla="val 25635" name="adj1"/>
              <a:gd fmla="val 64845" name="adj2"/>
            </a:avLst>
          </a:prstGeom>
          <a:solidFill>
            <a:schemeClr val="lt1"/>
          </a:solidFill>
          <a:ln cap="flat" cmpd="sng" w="38100">
            <a:solidFill>
              <a:srgbClr val="0066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45" name="Shape 1345"/>
          <p:cNvPicPr preferRelativeResize="0"/>
          <p:nvPr/>
        </p:nvPicPr>
        <p:blipFill rotWithShape="1">
          <a:blip r:embed="rId3">
            <a:alphaModFix/>
          </a:blip>
          <a:srcRect b="77643" l="86985" r="8701" t="12853"/>
          <a:stretch/>
        </p:blipFill>
        <p:spPr>
          <a:xfrm>
            <a:off x="7119588" y="3908601"/>
            <a:ext cx="1445775" cy="158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Shape 1346"/>
          <p:cNvSpPr/>
          <p:nvPr/>
        </p:nvSpPr>
        <p:spPr>
          <a:xfrm>
            <a:off x="7999425" y="6092000"/>
            <a:ext cx="504300" cy="41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7" name="Shape 1347"/>
          <p:cNvSpPr txBox="1"/>
          <p:nvPr>
            <p:ph idx="3" type="subTitle"/>
          </p:nvPr>
        </p:nvSpPr>
        <p:spPr>
          <a:xfrm>
            <a:off x="5262225" y="1526900"/>
            <a:ext cx="38817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CN"/>
              <a:t>B.工具列</a:t>
            </a:r>
          </a:p>
          <a:p>
            <a:pPr lvl="0" rtl="0" algn="l">
              <a:spcBef>
                <a:spcPts val="0"/>
              </a:spcBef>
              <a:buNone/>
            </a:pPr>
            <a:r>
              <a:rPr lang="zh-CN"/>
              <a:t>&gt;條件式格式化：條件</a:t>
            </a:r>
          </a:p>
        </p:txBody>
      </p:sp>
      <p:sp>
        <p:nvSpPr>
          <p:cNvPr id="1348" name="Shape 1348"/>
          <p:cNvSpPr/>
          <p:nvPr/>
        </p:nvSpPr>
        <p:spPr>
          <a:xfrm>
            <a:off x="4832400" y="5838887"/>
            <a:ext cx="732300" cy="637200"/>
          </a:xfrm>
          <a:prstGeom prst="wedgeEllipseCallout">
            <a:avLst>
              <a:gd fmla="val -33118" name="adj1"/>
              <a:gd fmla="val -68242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1349" name="Shape 1349"/>
          <p:cNvSpPr/>
          <p:nvPr/>
        </p:nvSpPr>
        <p:spPr>
          <a:xfrm>
            <a:off x="6905575" y="5980387"/>
            <a:ext cx="732300" cy="637200"/>
          </a:xfrm>
          <a:prstGeom prst="wedgeEllipseCallout">
            <a:avLst>
              <a:gd fmla="val 82429" name="adj1"/>
              <a:gd fmla="val -332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B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Shape 1354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12. 設定條件式格式化</a:t>
            </a:r>
            <a:r>
              <a:rPr b="0" lang="zh-CN"/>
              <a:t> (2/5)</a:t>
            </a:r>
          </a:p>
        </p:txBody>
      </p:sp>
      <p:sp>
        <p:nvSpPr>
          <p:cNvPr id="1355" name="Shape 1355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6" name="Shape 1356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357" name="Shape 1357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C.條件1:</a:t>
            </a:r>
          </a:p>
          <a:p>
            <a:pPr lvl="0">
              <a:spcBef>
                <a:spcPts val="0"/>
              </a:spcBef>
              <a:buNone/>
            </a:pPr>
            <a:r>
              <a:rPr lang="zh-CN"/>
              <a:t>儲存格值 大於 500</a:t>
            </a:r>
          </a:p>
        </p:txBody>
      </p:sp>
      <p:pic>
        <p:nvPicPr>
          <p:cNvPr id="1358" name="Shape 13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1909" y="2568797"/>
            <a:ext cx="4920186" cy="42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9" name="Shape 1359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0" name="Shape 1360"/>
          <p:cNvSpPr txBox="1"/>
          <p:nvPr>
            <p:ph idx="4" type="subTitle"/>
          </p:nvPr>
        </p:nvSpPr>
        <p:spPr>
          <a:xfrm>
            <a:off x="48324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D.套用樣式 &gt; 新增樣式</a:t>
            </a:r>
          </a:p>
        </p:txBody>
      </p:sp>
      <p:sp>
        <p:nvSpPr>
          <p:cNvPr id="1361" name="Shape 1361"/>
          <p:cNvSpPr/>
          <p:nvPr/>
        </p:nvSpPr>
        <p:spPr>
          <a:xfrm>
            <a:off x="2263800" y="3000675"/>
            <a:ext cx="3671700" cy="41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2" name="Shape 1362"/>
          <p:cNvSpPr/>
          <p:nvPr/>
        </p:nvSpPr>
        <p:spPr>
          <a:xfrm>
            <a:off x="1169950" y="2889062"/>
            <a:ext cx="732300" cy="637200"/>
          </a:xfrm>
          <a:prstGeom prst="wedgeEllipseCallout">
            <a:avLst>
              <a:gd fmla="val 82429" name="adj1"/>
              <a:gd fmla="val -332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C</a:t>
            </a:r>
          </a:p>
        </p:txBody>
      </p:sp>
      <p:sp>
        <p:nvSpPr>
          <p:cNvPr id="1363" name="Shape 1363"/>
          <p:cNvSpPr/>
          <p:nvPr/>
        </p:nvSpPr>
        <p:spPr>
          <a:xfrm>
            <a:off x="3604975" y="3414675"/>
            <a:ext cx="1512600" cy="41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4" name="Shape 1364"/>
          <p:cNvSpPr/>
          <p:nvPr/>
        </p:nvSpPr>
        <p:spPr>
          <a:xfrm>
            <a:off x="5669250" y="3764162"/>
            <a:ext cx="732300" cy="637200"/>
          </a:xfrm>
          <a:prstGeom prst="wedgeEllipseCallout">
            <a:avLst>
              <a:gd fmla="val -105882" name="adj1"/>
              <a:gd fmla="val -4214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D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Shape 1369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12. 設定條件式格式化</a:t>
            </a:r>
            <a:r>
              <a:rPr b="0" lang="zh-CN"/>
              <a:t> (3/5)</a:t>
            </a:r>
          </a:p>
        </p:txBody>
      </p:sp>
      <p:sp>
        <p:nvSpPr>
          <p:cNvPr id="1370" name="Shape 1370"/>
          <p:cNvSpPr txBox="1"/>
          <p:nvPr>
            <p:ph idx="1" type="body"/>
          </p:nvPr>
        </p:nvSpPr>
        <p:spPr>
          <a:xfrm>
            <a:off x="311700" y="2568798"/>
            <a:ext cx="85206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1" name="Shape 1371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sp>
        <p:nvSpPr>
          <p:cNvPr id="1372" name="Shape 1372"/>
          <p:cNvSpPr txBox="1"/>
          <p:nvPr>
            <p:ph idx="2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E.名稱: 花過頭了</a:t>
            </a:r>
          </a:p>
        </p:txBody>
      </p:sp>
      <p:pic>
        <p:nvPicPr>
          <p:cNvPr id="1373" name="Shape 1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024" y="2568800"/>
            <a:ext cx="5263958" cy="428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374" name="Shape 1374"/>
          <p:cNvSpPr/>
          <p:nvPr/>
        </p:nvSpPr>
        <p:spPr>
          <a:xfrm>
            <a:off x="2159150" y="3112275"/>
            <a:ext cx="1246200" cy="41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5" name="Shape 1375"/>
          <p:cNvSpPr/>
          <p:nvPr/>
        </p:nvSpPr>
        <p:spPr>
          <a:xfrm>
            <a:off x="932150" y="3069762"/>
            <a:ext cx="732300" cy="637200"/>
          </a:xfrm>
          <a:prstGeom prst="wedgeEllipseCallout">
            <a:avLst>
              <a:gd fmla="val 82429" name="adj1"/>
              <a:gd fmla="val -3329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Shape 1380"/>
          <p:cNvSpPr txBox="1"/>
          <p:nvPr>
            <p:ph idx="1" type="body"/>
          </p:nvPr>
        </p:nvSpPr>
        <p:spPr>
          <a:xfrm>
            <a:off x="311700" y="2568798"/>
            <a:ext cx="85206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1" name="Shape 1381"/>
          <p:cNvSpPr txBox="1"/>
          <p:nvPr>
            <p:ph idx="2" type="subTitle"/>
          </p:nvPr>
        </p:nvSpPr>
        <p:spPr>
          <a:xfrm>
            <a:off x="311700" y="1495525"/>
            <a:ext cx="85206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F.背景 &gt; 背景色彩:紅色1</a:t>
            </a:r>
          </a:p>
        </p:txBody>
      </p:sp>
      <p:sp>
        <p:nvSpPr>
          <p:cNvPr id="1382" name="Shape 1382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12. 設定條件式格式化</a:t>
            </a:r>
            <a:r>
              <a:rPr b="0" lang="zh-CN"/>
              <a:t> (4/5)</a:t>
            </a:r>
          </a:p>
        </p:txBody>
      </p:sp>
      <p:sp>
        <p:nvSpPr>
          <p:cNvPr id="1383" name="Shape 1383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1384" name="Shape 13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0025" y="2568799"/>
            <a:ext cx="5263953" cy="4289149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Shape 1385"/>
          <p:cNvSpPr/>
          <p:nvPr/>
        </p:nvSpPr>
        <p:spPr>
          <a:xfrm>
            <a:off x="4527600" y="2712775"/>
            <a:ext cx="447300" cy="41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6" name="Shape 1386"/>
          <p:cNvSpPr/>
          <p:nvPr/>
        </p:nvSpPr>
        <p:spPr>
          <a:xfrm>
            <a:off x="2634750" y="3587850"/>
            <a:ext cx="447300" cy="41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7" name="Shape 1387"/>
          <p:cNvSpPr/>
          <p:nvPr/>
        </p:nvSpPr>
        <p:spPr>
          <a:xfrm>
            <a:off x="4080300" y="6374800"/>
            <a:ext cx="894600" cy="41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8" name="Shape 1388"/>
          <p:cNvSpPr/>
          <p:nvPr/>
        </p:nvSpPr>
        <p:spPr>
          <a:xfrm>
            <a:off x="5393200" y="2568787"/>
            <a:ext cx="732300" cy="637200"/>
          </a:xfrm>
          <a:prstGeom prst="wedgeEllipseCallout">
            <a:avLst>
              <a:gd fmla="val -86372" name="adj1"/>
              <a:gd fmla="val 3643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F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Shape 1393"/>
          <p:cNvSpPr txBox="1"/>
          <p:nvPr>
            <p:ph idx="1" type="body"/>
          </p:nvPr>
        </p:nvSpPr>
        <p:spPr>
          <a:xfrm>
            <a:off x="3117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4" name="Shape 1394"/>
          <p:cNvSpPr txBox="1"/>
          <p:nvPr>
            <p:ph idx="3" type="subTitle"/>
          </p:nvPr>
        </p:nvSpPr>
        <p:spPr>
          <a:xfrm>
            <a:off x="311700" y="1495525"/>
            <a:ext cx="39999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G.確定</a:t>
            </a:r>
          </a:p>
        </p:txBody>
      </p:sp>
      <p:sp>
        <p:nvSpPr>
          <p:cNvPr id="1395" name="Shape 1395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12. 設定條件式格式化</a:t>
            </a:r>
            <a:r>
              <a:rPr b="0" lang="zh-CN"/>
              <a:t> (5/5)</a:t>
            </a:r>
          </a:p>
        </p:txBody>
      </p:sp>
      <p:sp>
        <p:nvSpPr>
          <p:cNvPr id="1396" name="Shape 1396"/>
          <p:cNvSpPr txBox="1"/>
          <p:nvPr>
            <p:ph idx="2" type="body"/>
          </p:nvPr>
        </p:nvSpPr>
        <p:spPr>
          <a:xfrm>
            <a:off x="4832400" y="2568798"/>
            <a:ext cx="3999900" cy="352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7" name="Shape 1397"/>
          <p:cNvSpPr txBox="1"/>
          <p:nvPr>
            <p:ph idx="4" type="subTitle"/>
          </p:nvPr>
        </p:nvSpPr>
        <p:spPr>
          <a:xfrm>
            <a:off x="4004475" y="1495525"/>
            <a:ext cx="4961100" cy="104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完成</a:t>
            </a:r>
          </a:p>
          <a:p>
            <a:pPr lvl="0">
              <a:spcBef>
                <a:spcPts val="0"/>
              </a:spcBef>
              <a:buNone/>
            </a:pPr>
            <a:r>
              <a:rPr b="0" lang="zh-CN" sz="2400"/>
              <a:t>紅色背景的格子表示花費超過500元</a:t>
            </a:r>
          </a:p>
        </p:txBody>
      </p:sp>
      <p:pic>
        <p:nvPicPr>
          <p:cNvPr id="1398" name="Shape 13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9531" y="2568800"/>
            <a:ext cx="5044468" cy="428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Shape 13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68799"/>
            <a:ext cx="4311599" cy="3758687"/>
          </a:xfrm>
          <a:prstGeom prst="rect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400" name="Shape 1400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006600"/>
                </a:solidFill>
              </a:rPr>
              <a:t>‹#›</a:t>
            </a:fld>
          </a:p>
        </p:txBody>
      </p:sp>
      <p:sp>
        <p:nvSpPr>
          <p:cNvPr id="1401" name="Shape 1401"/>
          <p:cNvSpPr/>
          <p:nvPr/>
        </p:nvSpPr>
        <p:spPr>
          <a:xfrm>
            <a:off x="2958175" y="5913475"/>
            <a:ext cx="732300" cy="414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2" name="Shape 1402"/>
          <p:cNvSpPr/>
          <p:nvPr/>
        </p:nvSpPr>
        <p:spPr>
          <a:xfrm>
            <a:off x="3081825" y="5019687"/>
            <a:ext cx="732300" cy="637200"/>
          </a:xfrm>
          <a:prstGeom prst="wedgeEllipseCallout">
            <a:avLst>
              <a:gd fmla="val -642" name="adj1"/>
              <a:gd fmla="val 74296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G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Shape 1407"/>
          <p:cNvSpPr txBox="1"/>
          <p:nvPr>
            <p:ph type="title"/>
          </p:nvPr>
        </p:nvSpPr>
        <p:spPr>
          <a:xfrm>
            <a:off x="311700" y="685216"/>
            <a:ext cx="8520600" cy="8102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CN"/>
              <a:t>13. 儲存</a:t>
            </a:r>
          </a:p>
        </p:txBody>
      </p:sp>
      <p:sp>
        <p:nvSpPr>
          <p:cNvPr id="1408" name="Shape 1408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9" name="Shape 140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CN"/>
              <a:t>‹#›</a:t>
            </a:fld>
          </a:p>
        </p:txBody>
      </p:sp>
      <p:pic>
        <p:nvPicPr>
          <p:cNvPr id="1410" name="Shape 1410"/>
          <p:cNvPicPr preferRelativeResize="0"/>
          <p:nvPr/>
        </p:nvPicPr>
        <p:blipFill rotWithShape="1">
          <a:blip r:embed="rId3">
            <a:alphaModFix/>
          </a:blip>
          <a:srcRect b="59433" l="0" r="0" t="0"/>
          <a:stretch/>
        </p:blipFill>
        <p:spPr>
          <a:xfrm>
            <a:off x="0" y="2288862"/>
            <a:ext cx="9144000" cy="3153933"/>
          </a:xfrm>
          <a:prstGeom prst="rect">
            <a:avLst/>
          </a:prstGeom>
          <a:noFill/>
          <a:ln>
            <a:noFill/>
          </a:ln>
        </p:spPr>
      </p:pic>
      <p:sp>
        <p:nvSpPr>
          <p:cNvPr id="1411" name="Shape 1411"/>
          <p:cNvSpPr/>
          <p:nvPr/>
        </p:nvSpPr>
        <p:spPr>
          <a:xfrm>
            <a:off x="1255525" y="2950575"/>
            <a:ext cx="494700" cy="51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2" name="Shape 1412"/>
          <p:cNvSpPr/>
          <p:nvPr/>
        </p:nvSpPr>
        <p:spPr>
          <a:xfrm rot="-9227490">
            <a:off x="1818184" y="3492370"/>
            <a:ext cx="991760" cy="5381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6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7" name="Shape 14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024" y="2025748"/>
            <a:ext cx="5165100" cy="43917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Shape 1418"/>
          <p:cNvSpPr txBox="1"/>
          <p:nvPr>
            <p:ph type="title"/>
          </p:nvPr>
        </p:nvSpPr>
        <p:spPr>
          <a:xfrm>
            <a:off x="311700" y="685225"/>
            <a:ext cx="2800500" cy="81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CN"/>
              <a:t>實作</a:t>
            </a:r>
          </a:p>
          <a:p>
            <a:pPr lvl="0" rtl="0">
              <a:spcBef>
                <a:spcPts val="0"/>
              </a:spcBef>
              <a:buNone/>
            </a:pPr>
            <a:r>
              <a:rPr lang="zh-CN"/>
              <a:t>試算表</a:t>
            </a:r>
          </a:p>
        </p:txBody>
      </p:sp>
      <p:sp>
        <p:nvSpPr>
          <p:cNvPr id="1419" name="Shape 1419"/>
          <p:cNvSpPr txBox="1"/>
          <p:nvPr>
            <p:ph idx="12" type="sldNum"/>
          </p:nvPr>
        </p:nvSpPr>
        <p:spPr>
          <a:xfrm>
            <a:off x="8595300" y="6440052"/>
            <a:ext cx="548700" cy="41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CN">
                <a:solidFill>
                  <a:srgbClr val="274E13"/>
                </a:solidFill>
              </a:rPr>
              <a:t>‹#›</a:t>
            </a:fld>
          </a:p>
        </p:txBody>
      </p:sp>
      <p:sp>
        <p:nvSpPr>
          <p:cNvPr id="1420" name="Shape 1420"/>
          <p:cNvSpPr txBox="1"/>
          <p:nvPr>
            <p:ph idx="1" type="body"/>
          </p:nvPr>
        </p:nvSpPr>
        <p:spPr>
          <a:xfrm>
            <a:off x="3667025" y="685225"/>
            <a:ext cx="5165100" cy="5406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CN"/>
              <a:t>請試著照前面投影片的12-13步</a:t>
            </a:r>
            <a:br>
              <a:rPr lang="zh-CN"/>
            </a:br>
            <a:r>
              <a:rPr lang="zh-CN"/>
              <a:t>完成下圖的表格吧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